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60" r:id="rId5"/>
    <p:sldId id="258" r:id="rId6"/>
    <p:sldId id="259" r:id="rId7"/>
    <p:sldId id="261" r:id="rId8"/>
    <p:sldId id="263" r:id="rId9"/>
    <p:sldId id="284" r:id="rId10"/>
    <p:sldId id="266" r:id="rId11"/>
    <p:sldId id="285" r:id="rId12"/>
    <p:sldId id="267" r:id="rId13"/>
    <p:sldId id="281" r:id="rId14"/>
    <p:sldId id="271" r:id="rId15"/>
    <p:sldId id="275" r:id="rId16"/>
    <p:sldId id="276" r:id="rId17"/>
    <p:sldId id="277" r:id="rId18"/>
    <p:sldId id="287" r:id="rId19"/>
    <p:sldId id="286" r:id="rId20"/>
    <p:sldId id="288" r:id="rId21"/>
    <p:sldId id="279" r:id="rId22"/>
    <p:sldId id="28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7173922-2C28-48F7-A3FB-7125E042575B}">
          <p14:sldIdLst>
            <p14:sldId id="256"/>
            <p14:sldId id="282"/>
            <p14:sldId id="257"/>
            <p14:sldId id="260"/>
            <p14:sldId id="258"/>
            <p14:sldId id="259"/>
            <p14:sldId id="261"/>
            <p14:sldId id="263"/>
            <p14:sldId id="284"/>
            <p14:sldId id="266"/>
            <p14:sldId id="285"/>
            <p14:sldId id="267"/>
            <p14:sldId id="281"/>
            <p14:sldId id="271"/>
            <p14:sldId id="275"/>
            <p14:sldId id="276"/>
            <p14:sldId id="277"/>
            <p14:sldId id="287"/>
            <p14:sldId id="286"/>
            <p14:sldId id="288"/>
            <p14:sldId id="279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3C798-C681-4F0B-A474-5203D9487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279F0F-495F-443D-9E1E-25C8B25DA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B88A4C-6641-45EA-8FB1-285D327C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CC204-D022-4849-AF1D-691441FE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10DB07-2878-4A9B-809D-2212D801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8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ADFB1-2473-4459-810C-874E8385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B2C9CA-9F25-45BE-95C6-66DFB745F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B71FD7-A9DA-4929-BE78-ABE5324AB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845F7-5CEC-451D-85A6-54E0C3E8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5DF2E3-6997-4FC3-92A8-237DEF55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44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ED0572-DFEF-4D06-8FE6-081839481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ACCCC6-1080-422F-9175-0887F32D2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83905B-1800-435E-BEEC-A6DDAAC6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C626E2-D3DF-4D8A-886B-5AFF78BF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6DA712-CF57-4C2F-9A5F-826F2095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0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0A630-ECE8-45F5-BE42-5A03F327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983D2-6D05-4325-8242-CCE579A4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DA30E-37EB-43A4-8CAD-DDA4CDBA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CE3523-7D3B-456A-9AB2-A83A7CE4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123AB-0199-43F0-B6C4-B0AC38AF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43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62D49-0BCC-4F1F-B0FC-EA62CBC4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4D49B-A778-46A8-975B-8E89DE586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8E13CC-19D2-40DA-8D60-8C4A30AC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BDF7CD-4DF0-43DD-B768-E2FBB905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A3733-2980-4695-AAE1-31B766B8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4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9C935-5358-4B25-A115-45C46B53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D0250C-D204-4A3E-A157-131B1FE98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75C825-112C-4BFA-B9C8-8869DABD4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83FB0E-1293-4632-902E-1A4B430E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84EFC0-E7CF-4DD2-8D4F-67E4690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F0CE11-AFD2-47D8-AB04-9519777B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5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65C22-428D-4947-AC5E-D406C493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3F9FEB-5585-425C-85E5-A6F66B042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3E3ADB-B85F-43B5-A6B2-956D3E9A4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4B3C42-92F1-4E1E-9430-1DE184654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408337-4A23-4BA9-9403-A1377E60A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AA9C7A-7A05-456B-B7FB-91F4AD55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DC9AE1-A924-407E-8184-3D0CE3B1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968870-878F-4AE6-9330-CB68E779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4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4FBDE-9B05-4B51-A951-05A04691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56F6BA-64CB-4715-93EF-A22A8764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492E9B-7F59-4577-BA9C-26BEEFF0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1809F6-1A28-412C-B7DA-AD6E53D4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2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D488C8-72C5-46BC-9001-7A7D333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F9230F-1180-4BAC-8511-7FB8F897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FDA42D-FAEB-472D-99CD-EFB5A2E3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51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BF221-CF6B-42C2-A20C-7BE7C015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C04FC-0B48-4055-B7B5-FE402672D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7A2B68-7715-4A5B-AC06-8C205CC5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A52B99-9E85-4C99-A172-1DBE7044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FC9176-1CE8-4D93-BB07-134D4F66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CBA618-08E0-4B30-AAC9-B676A455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82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36A29-516C-4BC2-9149-80C832BC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E98398-1498-443A-83F8-0F1EC754A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20954-D714-49D5-9AFD-D8F8E2035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D45E9A-05C0-4360-952E-8058C711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1C654D-5BFC-4F73-8E1F-4BF3B0AF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C4DF0-7BD8-43DC-B274-86CB494D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35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632AD-4ADD-4908-94A5-DC27A274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4A41D9-4519-4C08-AB70-15561B266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F994E7-29B5-4187-B6B2-800CD178A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EC8F3-9CC8-4C60-9AFC-48A34770AE5B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B5A10-CD29-49B0-80EC-D3192AEE6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A994DB-C352-43B4-8A52-666F56A25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D2A5-3489-4E8E-ACC6-D3ECE2E01B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2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3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atom.i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skillbox.ru/media/code/chem_khorosh_node_j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web.com/go?url=http://foundation.zurb.com/&amp;hash=cc90945a4c920eb4e0c5623cda0099bbe9c58f61" TargetMode="External"/><Relationship Id="rId2" Type="http://schemas.openxmlformats.org/officeDocument/2006/relationships/hyperlink" Target="https://timeweb.com/go?url=http://getbootstrap.com/&amp;hash=90a170228a0f1bcedbcaa50bf7a4b345a9fffa5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eweb.com/go?url=http://semantic-ui.com/&amp;hash=335d40045315d907548b9a5cda69208312b9985c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killbox.ru/media/code/chto_takoe_html/" TargetMode="External"/><Relationship Id="rId3" Type="http://schemas.openxmlformats.org/officeDocument/2006/relationships/hyperlink" Target="https://timeweb.com/ru/community/articles/luchshie-html-redaktory" TargetMode="External"/><Relationship Id="rId7" Type="http://schemas.openxmlformats.org/officeDocument/2006/relationships/hyperlink" Target="https://skillbox.ru/media/design/zachem_saytu_nuzhen_dizayn/" TargetMode="External"/><Relationship Id="rId2" Type="http://schemas.openxmlformats.org/officeDocument/2006/relationships/hyperlink" Target="https://habr.com/ru/post/27379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c.ru/design/960057-10-trendov-veb-dizayna-na-2024-god" TargetMode="External"/><Relationship Id="rId11" Type="http://schemas.openxmlformats.org/officeDocument/2006/relationships/hyperlink" Target="https://skillbox.ru/media/code/chto-takoe-javascript-i-zachem-on-nuzhen/" TargetMode="External"/><Relationship Id="rId5" Type="http://schemas.openxmlformats.org/officeDocument/2006/relationships/hyperlink" Target="https://pikabu.ru/story/top10_trendov_vebdizayna_2024_goda__novoe_i_khorosho_zabyitoe_staroe_11064385" TargetMode="External"/><Relationship Id="rId10" Type="http://schemas.openxmlformats.org/officeDocument/2006/relationships/hyperlink" Target="https://skillbox.ru/media/code/chto_takoe_css/" TargetMode="External"/><Relationship Id="rId4" Type="http://schemas.openxmlformats.org/officeDocument/2006/relationships/hyperlink" Target="https://timeweb.com/ru/community/articles/znakomstvo-s-freymvorkami-chast-1-html-css-php-i-python-1" TargetMode="External"/><Relationship Id="rId9" Type="http://schemas.openxmlformats.org/officeDocument/2006/relationships/hyperlink" Target="http://htmlbook.ru/htm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influences.com/fluid960gs/" TargetMode="External"/><Relationship Id="rId2" Type="http://schemas.openxmlformats.org/officeDocument/2006/relationships/hyperlink" Target="http://960.g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getbootstrap.com/css/#gr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EBF47-7D89-4894-9784-172351802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Создание веб-сайтов</a:t>
            </a:r>
          </a:p>
        </p:txBody>
      </p:sp>
    </p:spTree>
    <p:extLst>
      <p:ext uri="{BB962C8B-B14F-4D97-AF65-F5344CB8AC3E}">
        <p14:creationId xmlns:p14="http://schemas.microsoft.com/office/powerpoint/2010/main" val="18158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FE48F-66AB-4C4A-BFAE-D76D198D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5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Макеты веб-страниц</a:t>
            </a:r>
            <a:endParaRPr lang="ru-RU" sz="3600" dirty="0">
              <a:latin typeface="-apple-system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CFF2352-219F-441A-8346-BF6E9C32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13" y="2814991"/>
            <a:ext cx="6051657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ru-RU" altLang="ru-RU" sz="10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A0A31AC-B77F-4EB8-83D8-5D68B741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7" y="1827121"/>
            <a:ext cx="5498414" cy="165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A8F4F-7B39-4A49-82CF-115CC16AAF94}"/>
              </a:ext>
            </a:extLst>
          </p:cNvPr>
          <p:cNvSpPr txBox="1"/>
          <p:nvPr/>
        </p:nvSpPr>
        <p:spPr>
          <a:xfrm>
            <a:off x="375913" y="1273706"/>
            <a:ext cx="54984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Навигация в левом столбце</a:t>
            </a:r>
            <a:endParaRPr lang="ru-RU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3BDC7-C8CE-401A-83E5-BBF4FE65D070}"/>
              </a:ext>
            </a:extLst>
          </p:cNvPr>
          <p:cNvSpPr txBox="1"/>
          <p:nvPr/>
        </p:nvSpPr>
        <p:spPr>
          <a:xfrm>
            <a:off x="331570" y="3731021"/>
            <a:ext cx="55427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Навигация в правом столбце</a:t>
            </a:r>
            <a:endParaRPr lang="ru-RU" sz="22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5CA914BF-A71A-4275-B419-21E06405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0" y="4406964"/>
            <a:ext cx="5619747" cy="169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9C1C5-906E-4839-8BFE-DB83AFFFA892}"/>
              </a:ext>
            </a:extLst>
          </p:cNvPr>
          <p:cNvSpPr txBox="1"/>
          <p:nvPr/>
        </p:nvSpPr>
        <p:spPr>
          <a:xfrm>
            <a:off x="6311900" y="1261388"/>
            <a:ext cx="3487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Навигация в трёх столбцах</a:t>
            </a:r>
            <a:endParaRPr lang="ru-RU" sz="2200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68A2EF9-C2BE-4081-BF0C-C06FDE62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833488"/>
            <a:ext cx="5477309" cy="16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BBE76-D077-4D05-8447-AEC8F6B2A7B3}"/>
              </a:ext>
            </a:extLst>
          </p:cNvPr>
          <p:cNvSpPr txBox="1"/>
          <p:nvPr/>
        </p:nvSpPr>
        <p:spPr>
          <a:xfrm>
            <a:off x="5978994" y="3727929"/>
            <a:ext cx="6258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Горизонтальная навигация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 –</a:t>
            </a: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наиболее популярна</a:t>
            </a:r>
            <a:endParaRPr lang="ru-RU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482F2506-6D40-4FA1-972F-E0A931A8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4400780"/>
            <a:ext cx="5504187" cy="166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5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01A9F-8628-4A41-AB69-7AA1BC6E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Дизайн</a:t>
            </a:r>
            <a:r>
              <a:rPr lang="en-US" dirty="0"/>
              <a:t> (UI/UX)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4FA1C-DC88-443C-9117-B453D38C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81" y="1325563"/>
            <a:ext cx="5682673" cy="4351338"/>
          </a:xfrm>
        </p:spPr>
        <p:txBody>
          <a:bodyPr>
            <a:normAutofit fontScale="92500" lnSpcReduction="10000"/>
          </a:bodyPr>
          <a:lstStyle/>
          <a:p>
            <a:pPr marL="0" indent="0" algn="l" fontAlgn="base" latinLnBrk="0"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  <a:latin typeface="-apple-system"/>
              </a:rPr>
              <a:t>Дизайн сайта 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-apple-system"/>
              </a:rPr>
              <a:t>— это оформление контента, совокупность всех графических элементов на веб-странице. Раньше под веб-дизайном понимали исключительно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-apple-system"/>
              </a:rPr>
              <a:t>визуальное оформление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-apple-system"/>
              </a:rPr>
              <a:t>, но теперь на первый план вышло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-apple-system"/>
              </a:rPr>
              <a:t>удобство пользователя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-apple-system"/>
              </a:rPr>
              <a:t>, поэтому к задачам веб-дизайнера прибавились аналитика и грамотное структурирование информации на сайте. 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Создать красивый дизайн, который понравится всем пользователям, — </a:t>
            </a:r>
            <a:r>
              <a:rPr lang="ru-RU" sz="2200" b="1" i="0" u="none" strike="noStrike" dirty="0">
                <a:solidFill>
                  <a:srgbClr val="000000"/>
                </a:solidFill>
                <a:effectLst/>
                <a:latin typeface="-apple-system"/>
              </a:rPr>
              <a:t>невозможно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Дизайн сайта должен понравиться целевой аудитории. Как правило, </a:t>
            </a:r>
            <a:r>
              <a:rPr lang="ru-RU" sz="2200" dirty="0">
                <a:solidFill>
                  <a:srgbClr val="000000"/>
                </a:solidFill>
                <a:latin typeface="-apple-system"/>
              </a:rPr>
              <a:t>целевую аудиторию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 для компании подбирают маркетологи, поэтому вы получите к ТЗ определенный портрет пользователя. Если же клиент не предоставляет таких данных, стоит потратить время на беседу с ним и изучение сайтов конкурентов.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F379BC-E463-43EA-8A69-0E416A4B0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83" y="1505961"/>
            <a:ext cx="6245261" cy="3188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605EC-1934-4C99-B9F7-52A4A6668F12}"/>
              </a:ext>
            </a:extLst>
          </p:cNvPr>
          <p:cNvSpPr txBox="1"/>
          <p:nvPr/>
        </p:nvSpPr>
        <p:spPr>
          <a:xfrm>
            <a:off x="265546" y="5430691"/>
            <a:ext cx="116516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Для поиска вдохновения и удачных решений заглядывайте на 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Pinterest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Behance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и 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Awwwards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Лучше всего создать подборку как минимум из 20–30 примеров сайтов для каждого проекта. Их можно обсудить с клиентом, чтобы понять, какой дизайн он от вас ждет.</a:t>
            </a:r>
          </a:p>
        </p:txBody>
      </p:sp>
    </p:spTree>
    <p:extLst>
      <p:ext uri="{BB962C8B-B14F-4D97-AF65-F5344CB8AC3E}">
        <p14:creationId xmlns:p14="http://schemas.microsoft.com/office/powerpoint/2010/main" val="270271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11238-E573-4944-B6D4-0DC60038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-apple-system"/>
              </a:rPr>
              <a:t>Moon Board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57CA5-BE12-4CC0-B639-250D3B9B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3" y="981364"/>
            <a:ext cx="6375400" cy="4895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-apple-system"/>
              </a:rPr>
              <a:t>При создании 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дизайн-макета </a:t>
            </a:r>
            <a:r>
              <a:rPr lang="ru-RU" sz="2000" dirty="0">
                <a:solidFill>
                  <a:srgbClr val="111111"/>
                </a:solidFill>
                <a:latin typeface="-apple-system"/>
              </a:rPr>
              <a:t>первым делом стоит 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начать стоит с определения цветовой гаммы.</a:t>
            </a:r>
            <a:br>
              <a:rPr lang="ru-RU" sz="2000" dirty="0">
                <a:latin typeface="-apple-system"/>
              </a:rPr>
            </a:b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Один из способов определения основного цвета в проекте – это составление 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mood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board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pPr marL="0" indent="0">
              <a:buNone/>
            </a:pPr>
            <a:r>
              <a:rPr lang="ru-RU" sz="2000" b="1" dirty="0" err="1">
                <a:solidFill>
                  <a:srgbClr val="111111"/>
                </a:solidFill>
                <a:latin typeface="-apple-system"/>
              </a:rPr>
              <a:t>Мудборд</a:t>
            </a:r>
            <a:r>
              <a:rPr lang="ru-RU" sz="2000" b="1" dirty="0">
                <a:solidFill>
                  <a:srgbClr val="111111"/>
                </a:solidFill>
                <a:latin typeface="-apple-system"/>
              </a:rPr>
              <a:t> — </a:t>
            </a:r>
            <a:r>
              <a:rPr lang="ru-RU" sz="2000" dirty="0">
                <a:solidFill>
                  <a:srgbClr val="111111"/>
                </a:solidFill>
                <a:latin typeface="-apple-system"/>
              </a:rPr>
              <a:t>это  дословно «доска настроения». Так называют набор фотографий, иллюстраций, паттернов, слоганов, шрифтов и цветовых схем. Его делают для будущего дизайн-проекта, чтобы понять, каким будет визуальное решение: серьёзным или весёлым, элитарным или демократичным, какие образы возьмут за основу, как будут сочетаться цвета и какой будет типографика.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Для его создания необходимо выписать себе все синонимы, связанные с темой проекта, а затем каждый синоним набрать в поиске по картинкам Google или </a:t>
            </a:r>
            <a:r>
              <a:rPr lang="ru-RU" sz="2000" b="0" i="0" dirty="0" err="1">
                <a:solidFill>
                  <a:srgbClr val="111111"/>
                </a:solidFill>
                <a:effectLst/>
                <a:latin typeface="-apple-system"/>
              </a:rPr>
              <a:t>Yandex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. На основе найденных изображений выписать себе цвета, которые чаще всего встречаются на них. Они будут составлять визуальное восприятие нашего проекта и вызывать у пользователя соответствующие чувства.</a:t>
            </a:r>
            <a:endParaRPr lang="ru-RU" sz="2000" dirty="0">
              <a:latin typeface="-apple-syste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87FD2-B2D2-4153-A4EF-67EDC6367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t="2580" r="10400" b="3241"/>
          <a:stretch/>
        </p:blipFill>
        <p:spPr>
          <a:xfrm>
            <a:off x="7315200" y="543861"/>
            <a:ext cx="4701307" cy="30572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39E066-F3FF-4E1A-97E5-0461F46E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72" y="3703998"/>
            <a:ext cx="5089236" cy="286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2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307E0-5CA2-4F6B-B04D-BA8C36C3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 err="1">
                <a:solidFill>
                  <a:srgbClr val="111111"/>
                </a:solidFill>
                <a:effectLst/>
                <a:latin typeface="-apple-system"/>
              </a:rPr>
              <a:t>Скевоморфизм</a:t>
            </a:r>
            <a:r>
              <a:rPr lang="ru-RU" sz="3600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sz="3600" dirty="0">
                <a:solidFill>
                  <a:srgbClr val="111111"/>
                </a:solidFill>
                <a:latin typeface="-apple-system"/>
              </a:rPr>
              <a:t>flat design</a:t>
            </a:r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en-US" sz="3600" b="0" i="0" dirty="0">
                <a:solidFill>
                  <a:srgbClr val="111111"/>
                </a:solidFill>
                <a:effectLst/>
                <a:latin typeface="-apple-system"/>
              </a:rPr>
              <a:t>material design</a:t>
            </a:r>
            <a:r>
              <a:rPr lang="ru-RU" sz="3600" dirty="0">
                <a:solidFill>
                  <a:srgbClr val="111111"/>
                </a:solidFill>
                <a:latin typeface="-apple-system"/>
              </a:rPr>
              <a:t>,</a:t>
            </a:r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3600" b="0" i="0" dirty="0" err="1">
                <a:solidFill>
                  <a:srgbClr val="000000"/>
                </a:solidFill>
                <a:effectLst/>
                <a:latin typeface="-apple-system"/>
              </a:rPr>
              <a:t>Глиноморфизм</a:t>
            </a:r>
            <a:endParaRPr lang="ru-RU" sz="3600" dirty="0">
              <a:latin typeface="-apple-system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F9E4B2-29AA-481B-943E-F304ED1FD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4" y="1483011"/>
            <a:ext cx="5036805" cy="283427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5E78-92F2-43C1-84A0-7C8898839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38" y="1496114"/>
            <a:ext cx="5585532" cy="2821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076E20-A91F-4DFB-930A-29DB20F33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4" y="4474730"/>
            <a:ext cx="10785606" cy="21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67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F91C8-6802-4515-876C-460ADEA4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Разработка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42BEA-13BC-4C24-8138-8CAE3D2A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994631"/>
            <a:ext cx="11323782" cy="3269672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Итак, процесс дизайна макета страницы плавно перетекает в процесс </a:t>
            </a:r>
            <a:r>
              <a:rPr lang="ru-RU" sz="3200" b="1" i="1" dirty="0">
                <a:solidFill>
                  <a:srgbClr val="111111"/>
                </a:solidFill>
                <a:latin typeface="-apple-system"/>
              </a:rPr>
              <a:t>в</a:t>
            </a:r>
            <a:r>
              <a:rPr lang="ru-RU" sz="3200" b="1" i="1" dirty="0">
                <a:solidFill>
                  <a:srgbClr val="111111"/>
                </a:solidFill>
                <a:effectLst/>
                <a:latin typeface="-apple-system"/>
              </a:rPr>
              <a:t>ёрстки страницы, </a:t>
            </a:r>
            <a:r>
              <a:rPr lang="ru-RU" sz="3200" dirty="0">
                <a:solidFill>
                  <a:srgbClr val="111111"/>
                </a:solidFill>
                <a:effectLst/>
                <a:latin typeface="-apple-system"/>
              </a:rPr>
              <a:t>что 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делается поэтапно: сначала пишется </a:t>
            </a:r>
            <a:r>
              <a:rPr lang="ru-RU" sz="3200" b="1" i="1" dirty="0">
                <a:solidFill>
                  <a:srgbClr val="111111"/>
                </a:solidFill>
                <a:effectLst/>
                <a:latin typeface="-apple-system"/>
              </a:rPr>
              <a:t>HTML-структура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 (HTML-код), затем добавляются </a:t>
            </a:r>
            <a:r>
              <a:rPr lang="ru-RU" sz="3200" b="1" i="1" dirty="0">
                <a:solidFill>
                  <a:srgbClr val="111111"/>
                </a:solidFill>
                <a:effectLst/>
                <a:latin typeface="-apple-system"/>
              </a:rPr>
              <a:t>стили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, а после, если необходимо, пишутся </a:t>
            </a:r>
            <a:r>
              <a:rPr lang="ru-RU" sz="3200" b="1" i="1" dirty="0">
                <a:solidFill>
                  <a:srgbClr val="111111"/>
                </a:solidFill>
                <a:effectLst/>
                <a:latin typeface="-apple-system"/>
              </a:rPr>
              <a:t>скрипты (JS)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, добавляются необходимые плагины и библиотеки </a:t>
            </a:r>
          </a:p>
          <a:p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HTML 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– язык разметки, определяющий содержание и структуру веб-сайта. Благодаря ему мы видим все содержимое страницы. Технически это простой файл с расширением .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html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, который самостоятельно создается пользователем. Основные элементы «кода» – теги и атрибуты.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CSS 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– текстовый файл в формате .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css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, в котором содержатся правила описания HTML-страницы. Данный компонент позволяет нам визуально 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кастомизировать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 язык разметки HTML. Например, изменить цвет фона, увеличить шрифт, добавить изображение или прописать эффекты к различным элементам.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JavaScript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 – скриптовый язык программирования. Его основная идея – улучшить возможности сайта, например, добавить функцию «лайка», загрузить новые посты в ленту, запустить анимацию и так далее.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63C8E58-6A57-49F6-A98D-B241708C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7414" r="9204"/>
          <a:stretch/>
        </p:blipFill>
        <p:spPr>
          <a:xfrm>
            <a:off x="6470073" y="3998026"/>
            <a:ext cx="5430982" cy="292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FFFA6-6EFA-4E36-B4D2-3EA1062E4F7F}"/>
              </a:ext>
            </a:extLst>
          </p:cNvPr>
          <p:cNvSpPr txBox="1"/>
          <p:nvPr/>
        </p:nvSpPr>
        <p:spPr>
          <a:xfrm>
            <a:off x="568034" y="4011880"/>
            <a:ext cx="596438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ru-RU" sz="2000" b="0" i="0" dirty="0">
                <a:solidFill>
                  <a:srgbClr val="0E0E0F"/>
                </a:solidFill>
                <a:effectLst/>
                <a:latin typeface="-apple-system"/>
              </a:rPr>
              <a:t>Обратите внимание на то, что CSS и JavaScript – </a:t>
            </a:r>
            <a:r>
              <a:rPr lang="ru-RU" sz="2000" b="1" i="1" u="sng" dirty="0">
                <a:solidFill>
                  <a:srgbClr val="0E0E0F"/>
                </a:solidFill>
                <a:effectLst/>
                <a:latin typeface="-apple-system"/>
              </a:rPr>
              <a:t>необязательные компоненты</a:t>
            </a:r>
            <a:r>
              <a:rPr lang="ru-RU" sz="2000" b="0" i="0" dirty="0">
                <a:solidFill>
                  <a:srgbClr val="0E0E0F"/>
                </a:solidFill>
                <a:effectLst/>
                <a:latin typeface="-apple-system"/>
              </a:rPr>
              <a:t>, и вы вполне можете сделать сайт без них. </a:t>
            </a: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Редакторы кода: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111111"/>
                </a:solidFill>
                <a:effectLst/>
                <a:latin typeface="-apple-system"/>
              </a:rPr>
              <a:t>Sublime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 Text (</a:t>
            </a:r>
            <a:r>
              <a:rPr lang="ru-RU" sz="20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3"/>
              </a:rPr>
              <a:t>http://www.sublimetext.com/3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111111"/>
                </a:solidFill>
                <a:effectLst/>
                <a:latin typeface="-apple-system"/>
              </a:rPr>
              <a:t>Atom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 (</a:t>
            </a:r>
            <a:r>
              <a:rPr lang="ru-RU" sz="20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/>
              </a:rPr>
              <a:t>https://atom.io/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E0E0F"/>
                </a:solidFill>
                <a:effectLst/>
                <a:latin typeface="-apple-system"/>
              </a:rPr>
              <a:t>VS Code (</a:t>
            </a:r>
            <a:r>
              <a:rPr lang="en-US" sz="2000" i="0" dirty="0">
                <a:solidFill>
                  <a:srgbClr val="0E0E0F"/>
                </a:solidFill>
                <a:effectLst/>
                <a:latin typeface="-apple-system"/>
                <a:hlinkClick r:id="rId5"/>
              </a:rPr>
              <a:t>https://code.visualstudio.com/</a:t>
            </a:r>
            <a:r>
              <a:rPr lang="ru-RU" sz="2000" i="0" dirty="0">
                <a:solidFill>
                  <a:srgbClr val="0E0E0F"/>
                </a:solidFill>
                <a:effectLst/>
                <a:latin typeface="-apple-system"/>
              </a:rPr>
              <a:t>)</a:t>
            </a:r>
            <a:endParaRPr lang="en-US" sz="2000" i="0" dirty="0">
              <a:solidFill>
                <a:srgbClr val="0E0E0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880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391BF-ECC8-4B75-BEA0-76AB5768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-apple-system"/>
              </a:rPr>
              <a:t>HTML</a:t>
            </a:r>
            <a:endParaRPr lang="ru-RU" sz="3600" dirty="0">
              <a:latin typeface="-apple-system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69F16F-1A6E-4095-B2E8-CCA015021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36" y="6512726"/>
            <a:ext cx="7119331" cy="2327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-apple-system"/>
                <a:cs typeface="Arial" panose="020B0604020202020204" pitchFamily="34" charset="0"/>
              </a:rPr>
              <a:t>Результат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-apple-system"/>
                <a:cs typeface="Arial" panose="020B0604020202020204" pitchFamily="34" charset="0"/>
              </a:rPr>
              <a:t>: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-apple-system"/>
                <a:cs typeface="Arial" panose="020B0604020202020204" pitchFamily="34" charset="0"/>
              </a:rPr>
              <a:t>Этот текст будет полужирным, </a:t>
            </a:r>
            <a:r>
              <a:rPr kumimoji="0" lang="ru-RU" altLang="ru-RU" sz="1200" b="1" i="1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-apple-system"/>
                <a:cs typeface="Arial" panose="020B0604020202020204" pitchFamily="34" charset="0"/>
              </a:rPr>
              <a:t>а этот — ещё и курсивным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-apple-system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4CD11-DB36-4663-B811-BFB60BEE6B4E}"/>
              </a:ext>
            </a:extLst>
          </p:cNvPr>
          <p:cNvSpPr txBox="1"/>
          <p:nvPr/>
        </p:nvSpPr>
        <p:spPr>
          <a:xfrm>
            <a:off x="653473" y="1049306"/>
            <a:ext cx="112022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HTML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 — теговый язык разметки документов. Актуальный стандарт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HTML 5.3</a:t>
            </a:r>
            <a:r>
              <a:rPr lang="ru-RU" altLang="ru-RU" sz="1800" dirty="0">
                <a:latin typeface="-apple-system"/>
                <a:cs typeface="Arial" panose="020B0604020202020204" pitchFamily="34" charset="0"/>
              </a:rPr>
              <a:t>.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Любой документ на языке HTML представляет собой набор элементов, причём начало и конец каждого элемента обозначается специальными пометками — </a:t>
            </a:r>
            <a:r>
              <a:rPr kumimoji="0" lang="ru-RU" altLang="ru-RU" sz="1800" b="1" i="1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тегами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. Элементы могут быть </a:t>
            </a:r>
            <a:r>
              <a:rPr kumimoji="0" lang="ru-RU" altLang="ru-RU" sz="1800" b="1" i="1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пустыми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, то есть не содержащими никакого текста и других данных. В этом случае обычно не указывается закрывающий тег (например, тег переноса строки 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br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&gt;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 — одиночный и закрывать его не нужно). Кроме того, элементы могут иметь </a:t>
            </a:r>
            <a:r>
              <a:rPr kumimoji="0" lang="ru-RU" altLang="ru-RU" sz="1800" b="1" i="1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атрибуты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, определяющие какие-либо их свойства (например, атрибут 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href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="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 у ссылки). Атрибуты указываются в открывающем теге. Вот примеры фрагментов HTML-документа: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F80933-52A5-4DAC-8296-92C408AFE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74" y="3034465"/>
            <a:ext cx="1120220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Текст между двумя тегами — открывающим и закрывающим.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"http://www.example.com"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Здесь элемент содержит атрибут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то есть гиперссылку.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ru-RU" sz="12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ример пустого элемента: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E359EF-F935-4F5B-9B31-0555591A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73" y="3757933"/>
            <a:ext cx="854594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Document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Этот текст будет полужирным,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а этот — ещё и курсивным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7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DE39-D12C-45E3-8B82-0294520C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7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CSS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99964-8158-47A9-AF42-F2F107261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2" y="906610"/>
            <a:ext cx="7407563" cy="3249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i="0" dirty="0">
                <a:effectLst/>
                <a:latin typeface="-apple-system"/>
              </a:rPr>
              <a:t>CSS</a:t>
            </a:r>
            <a:r>
              <a:rPr lang="ru-RU" sz="1800" b="0" i="0" dirty="0">
                <a:effectLst/>
                <a:latin typeface="-apple-system"/>
              </a:rPr>
              <a:t> </a:t>
            </a:r>
            <a:r>
              <a:rPr lang="ru-RU" sz="1800" b="1" i="1" dirty="0">
                <a:effectLst/>
                <a:latin typeface="-apple-system"/>
              </a:rPr>
              <a:t>«каскадные таблицы стилей» </a:t>
            </a:r>
            <a:r>
              <a:rPr lang="ru-RU" sz="1800" b="0" i="0" dirty="0">
                <a:effectLst/>
                <a:latin typeface="-apple-system"/>
              </a:rPr>
              <a:t>— </a:t>
            </a:r>
            <a:r>
              <a:rPr lang="ru-RU" sz="1800" b="0" i="0" u="none" strike="noStrike" dirty="0">
                <a:effectLst/>
                <a:latin typeface="-apple-system"/>
              </a:rPr>
              <a:t>формальный язык</a:t>
            </a:r>
            <a:r>
              <a:rPr lang="ru-RU" sz="1800" b="0" i="0" dirty="0">
                <a:effectLst/>
                <a:latin typeface="-apple-system"/>
              </a:rPr>
              <a:t> описания внешнего вида документа (</a:t>
            </a:r>
            <a:r>
              <a:rPr lang="ru-RU" sz="1800" b="0" i="0" u="none" strike="noStrike" dirty="0">
                <a:effectLst/>
                <a:latin typeface="-apple-system"/>
              </a:rPr>
              <a:t>веб-страницы</a:t>
            </a:r>
            <a:r>
              <a:rPr lang="ru-RU" sz="1800" b="0" i="0" dirty="0">
                <a:effectLst/>
                <a:latin typeface="-apple-system"/>
              </a:rPr>
              <a:t>), написанного с использованием </a:t>
            </a:r>
            <a:r>
              <a:rPr lang="ru-RU" sz="1800" b="0" i="0" u="none" strike="noStrike" dirty="0">
                <a:effectLst/>
                <a:latin typeface="-apple-system"/>
              </a:rPr>
              <a:t>языка разметки</a:t>
            </a:r>
            <a:r>
              <a:rPr lang="ru-RU" sz="1800" b="0" i="0" dirty="0">
                <a:effectLst/>
                <a:latin typeface="-apple-system"/>
              </a:rPr>
              <a:t> (чаще всего</a:t>
            </a:r>
            <a:r>
              <a:rPr lang="ru-RU" sz="1800" b="1" i="1" dirty="0">
                <a:effectLst/>
                <a:latin typeface="-apple-system"/>
              </a:rPr>
              <a:t> </a:t>
            </a:r>
            <a:r>
              <a:rPr lang="ru-RU" sz="1800" b="1" i="1" u="none" strike="noStrike" dirty="0">
                <a:effectLst/>
                <a:latin typeface="-apple-system"/>
              </a:rPr>
              <a:t>HTML</a:t>
            </a:r>
            <a:r>
              <a:rPr lang="ru-RU" sz="1800" b="1" i="1" dirty="0">
                <a:effectLst/>
                <a:latin typeface="-apple-system"/>
              </a:rPr>
              <a:t> </a:t>
            </a:r>
            <a:r>
              <a:rPr lang="ru-RU" sz="1800" b="0" i="0" dirty="0">
                <a:effectLst/>
                <a:latin typeface="-apple-system"/>
              </a:rPr>
              <a:t>или </a:t>
            </a:r>
            <a:r>
              <a:rPr lang="ru-RU" sz="1800" b="1" i="1" u="none" strike="noStrike" dirty="0">
                <a:effectLst/>
                <a:latin typeface="-apple-system"/>
              </a:rPr>
              <a:t>XHTML</a:t>
            </a:r>
            <a:r>
              <a:rPr lang="ru-RU" sz="1800" b="0" i="0" dirty="0">
                <a:effectLst/>
                <a:latin typeface="-apple-system"/>
              </a:rPr>
              <a:t>).</a:t>
            </a:r>
            <a:r>
              <a:rPr lang="en-US" sz="1800" b="0" i="0" dirty="0">
                <a:effectLst/>
                <a:latin typeface="-apple-system"/>
              </a:rPr>
              <a:t> </a:t>
            </a:r>
            <a:r>
              <a:rPr lang="ru-RU" sz="1800" b="0" i="0" dirty="0">
                <a:effectLst/>
                <a:latin typeface="-apple-system"/>
              </a:rPr>
              <a:t>Когда написана </a:t>
            </a:r>
            <a:r>
              <a:rPr lang="ru-RU" sz="1800" b="1" i="0" u="none" strike="noStrike" dirty="0">
                <a:effectLst/>
                <a:latin typeface="-apple-system"/>
              </a:rPr>
              <a:t>HTML</a:t>
            </a:r>
            <a:r>
              <a:rPr lang="ru-RU" sz="1800" b="0" i="0" u="none" strike="noStrike" dirty="0">
                <a:effectLst/>
                <a:latin typeface="-apple-system"/>
              </a:rPr>
              <a:t> </a:t>
            </a:r>
            <a:r>
              <a:rPr lang="ru-RU" sz="1800" b="0" i="0" dirty="0">
                <a:effectLst/>
                <a:latin typeface="-apple-system"/>
              </a:rPr>
              <a:t>структура проекта, определены классы можно переходить к написанию CSS стилей и нарезке макета.</a:t>
            </a:r>
            <a:r>
              <a:rPr lang="en-US" sz="1800" b="0" i="0" dirty="0">
                <a:effectLst/>
                <a:latin typeface="-apple-system"/>
              </a:rPr>
              <a:t> </a:t>
            </a:r>
          </a:p>
          <a:p>
            <a:pPr marL="0" indent="0">
              <a:buNone/>
            </a:pPr>
            <a:r>
              <a:rPr lang="ru-RU" sz="1800" b="1" i="0" dirty="0">
                <a:effectLst/>
                <a:latin typeface="-apple-system"/>
              </a:rPr>
              <a:t>CSS </a:t>
            </a:r>
            <a:r>
              <a:rPr lang="ru-RU" sz="1800" b="0" i="0" dirty="0">
                <a:effectLst/>
                <a:latin typeface="-apple-system"/>
              </a:rPr>
              <a:t>используется для задания </a:t>
            </a:r>
            <a:r>
              <a:rPr lang="ru-RU" sz="1800" b="0" i="0" u="none" strike="noStrike" dirty="0">
                <a:effectLst/>
                <a:latin typeface="-apple-system"/>
              </a:rPr>
              <a:t>цветов</a:t>
            </a:r>
            <a:r>
              <a:rPr lang="ru-RU" sz="1800" b="0" i="0" dirty="0">
                <a:effectLst/>
                <a:latin typeface="-apple-system"/>
              </a:rPr>
              <a:t>, </a:t>
            </a:r>
            <a:r>
              <a:rPr lang="ru-RU" sz="1800" b="0" i="0" u="none" strike="noStrike" dirty="0">
                <a:effectLst/>
                <a:latin typeface="-apple-system"/>
              </a:rPr>
              <a:t>шрифтов</a:t>
            </a:r>
            <a:r>
              <a:rPr lang="ru-RU" sz="1800" b="0" i="0" dirty="0">
                <a:effectLst/>
                <a:latin typeface="-apple-system"/>
              </a:rPr>
              <a:t>, стилей, расположения отдельных блоков</a:t>
            </a:r>
            <a:r>
              <a:rPr lang="en-US" sz="1800" b="0" i="0" dirty="0">
                <a:effectLst/>
                <a:latin typeface="-apple-system"/>
              </a:rPr>
              <a:t>, </a:t>
            </a:r>
            <a:r>
              <a:rPr lang="ru-RU" sz="1800" b="0" i="0" dirty="0">
                <a:effectLst/>
                <a:latin typeface="-apple-system"/>
              </a:rPr>
              <a:t>разметки</a:t>
            </a:r>
            <a:r>
              <a:rPr lang="en-US" sz="1800" b="0" i="0" dirty="0">
                <a:effectLst/>
                <a:latin typeface="-apple-system"/>
              </a:rPr>
              <a:t>, </a:t>
            </a:r>
            <a:r>
              <a:rPr lang="ru-RU" sz="1800" b="0" i="0" dirty="0">
                <a:effectLst/>
                <a:latin typeface="-apple-system"/>
              </a:rPr>
              <a:t>вёрстки и других аспектов представления внешнего вида этих веб-страниц. Основной целью разработки CSS является ограждение и отделение описания логической структуры веб-страницы (которое производится с помощью </a:t>
            </a:r>
            <a:r>
              <a:rPr lang="ru-RU" sz="1800" b="0" i="0" u="none" strike="noStrike" dirty="0">
                <a:effectLst/>
                <a:latin typeface="-apple-system"/>
              </a:rPr>
              <a:t>HTML</a:t>
            </a:r>
            <a:r>
              <a:rPr lang="ru-RU" sz="1800" b="0" i="0" dirty="0">
                <a:effectLst/>
                <a:latin typeface="-apple-system"/>
              </a:rPr>
              <a:t> или других </a:t>
            </a:r>
            <a:r>
              <a:rPr lang="ru-RU" sz="1800" b="0" i="0" u="none" strike="noStrike" dirty="0">
                <a:effectLst/>
                <a:latin typeface="-apple-system"/>
              </a:rPr>
              <a:t>языков разметки</a:t>
            </a:r>
            <a:r>
              <a:rPr lang="ru-RU" sz="1800" b="0" i="0" dirty="0">
                <a:effectLst/>
                <a:latin typeface="-apple-system"/>
              </a:rPr>
              <a:t>) от описания внешнего вида этой веб-страницы (которое теперь производится с помощью </a:t>
            </a:r>
            <a:r>
              <a:rPr lang="ru-RU" sz="1800" b="0" i="0" u="none" strike="noStrike" dirty="0">
                <a:effectLst/>
                <a:latin typeface="-apple-system"/>
              </a:rPr>
              <a:t>формального языка</a:t>
            </a:r>
            <a:r>
              <a:rPr lang="ru-RU" sz="1800" b="0" i="0" dirty="0">
                <a:effectLst/>
                <a:latin typeface="-apple-system"/>
              </a:rPr>
              <a:t> CSS).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97157E8-5107-4FB2-9FD0-6BDA37D84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69" y="4846737"/>
            <a:ext cx="6150262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..... </a:t>
            </a:r>
            <a:endParaRPr lang="ru-RU" altLang="ru-RU" sz="12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"style.css"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99BD7D6-34C0-4500-8AA9-F1ABE43DB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18" y="4082194"/>
            <a:ext cx="271042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BB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altLang="ru-RU" sz="12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844BDD-7279-48F0-BECD-BADD277BD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62" y="782423"/>
            <a:ext cx="3803645" cy="4754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05C6A-EDDA-4891-A0E0-3F9951AEB8AB}"/>
              </a:ext>
            </a:extLst>
          </p:cNvPr>
          <p:cNvSpPr txBox="1"/>
          <p:nvPr/>
        </p:nvSpPr>
        <p:spPr>
          <a:xfrm>
            <a:off x="3269217" y="4137613"/>
            <a:ext cx="497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ru-RU" altLang="ru-RU" sz="1800" dirty="0">
                <a:latin typeface="-apple-system"/>
                <a:cs typeface="Arial" panose="020B0604020202020204" pitchFamily="34" charset="0"/>
              </a:rPr>
              <a:t>Правила CSS могут располагаться как в самом                                                 веб-документе, так и во внешних файлах (</a:t>
            </a:r>
            <a:r>
              <a:rPr lang="ru-RU" altLang="ru-RU" sz="1800" dirty="0">
                <a:latin typeface="-apple-system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latin typeface="-apple-system"/>
                <a:cs typeface="Courier New" panose="02070309020205020404" pitchFamily="49" charset="0"/>
              </a:rPr>
              <a:t>css</a:t>
            </a:r>
            <a:r>
              <a:rPr lang="ru-RU" altLang="ru-RU" sz="1800" dirty="0">
                <a:latin typeface="-apple-system"/>
                <a:cs typeface="Courier New" panose="02070309020205020404" pitchFamily="49" charset="0"/>
              </a:rPr>
              <a:t>)</a:t>
            </a:r>
            <a:r>
              <a:rPr lang="ru-RU" altLang="ru-RU" sz="1800" dirty="0">
                <a:latin typeface="-apple-system"/>
                <a:cs typeface="Arial" panose="020B0604020202020204" pitchFamily="34" charset="0"/>
              </a:rPr>
              <a:t>. </a:t>
            </a:r>
            <a:endParaRPr lang="ru-RU" sz="20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7148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25048-C227-43AF-9330-DFD9526C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-923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0" i="0" dirty="0">
                <a:solidFill>
                  <a:srgbClr val="111111"/>
                </a:solidFill>
                <a:effectLst/>
                <a:latin typeface="-apple-system"/>
              </a:rPr>
              <a:t>JavaScript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893FF-4E08-4492-8D22-6C900F0F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4" y="883877"/>
            <a:ext cx="6521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latin typeface="-apple-system"/>
                <a:cs typeface="Arial" panose="020B0604020202020204" pitchFamily="34" charset="0"/>
              </a:rPr>
              <a:t>JavaScript</a:t>
            </a:r>
            <a:r>
              <a:rPr lang="ru-RU" sz="2000" dirty="0">
                <a:latin typeface="-apple-system"/>
                <a:cs typeface="Arial" panose="020B0604020202020204" pitchFamily="34" charset="0"/>
              </a:rPr>
              <a:t> — это язык управления элементами на сайте. Он умеет красить кнопки, запускать анимации, загружать эффекты, и всё это — без перезагрузки страницы. Например, вы нажали кнопку «Нравится» — вспыхнуло красное сердечко. Или навели курсор на три точки, и выпало меню. В обоих случаях на странице сработал скрипт. А JavaScript как раз главный по ним в интернете — отсюда и его название.</a:t>
            </a:r>
          </a:p>
          <a:p>
            <a:pPr marL="0" indent="0" fontAlgn="base">
              <a:buNone/>
            </a:pPr>
            <a:r>
              <a:rPr lang="ru-RU" sz="2000" dirty="0">
                <a:latin typeface="-apple-system"/>
                <a:cs typeface="Arial" panose="020B0604020202020204" pitchFamily="34" charset="0"/>
              </a:rPr>
              <a:t>JavaScript появился в далёкие девяностые, когда интернет был совсем юным и состоял в основном из текста и гиперссылок. Тогда компания Netscape захотела себе новый язык для веба в дополнение к HTML и CSS.</a:t>
            </a:r>
          </a:p>
          <a:p>
            <a:pPr marL="0" indent="0">
              <a:buNone/>
            </a:pPr>
            <a:endParaRPr lang="ru-RU" sz="2000" dirty="0">
              <a:latin typeface="-apple-system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1E1BFE-9E50-47A2-9601-FD59F5B3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24" y="994713"/>
            <a:ext cx="5545976" cy="3118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1C1263-7DB6-4640-A663-903B7BACAA96}"/>
              </a:ext>
            </a:extLst>
          </p:cNvPr>
          <p:cNvSpPr txBox="1"/>
          <p:nvPr/>
        </p:nvSpPr>
        <p:spPr>
          <a:xfrm>
            <a:off x="124864" y="4293533"/>
            <a:ext cx="119378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ru-RU" sz="1800" dirty="0">
                <a:latin typeface="-apple-system"/>
                <a:cs typeface="Arial" panose="020B0604020202020204" pitchFamily="34" charset="0"/>
              </a:rPr>
              <a:t>На то было две причины: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800" b="1" dirty="0">
                <a:latin typeface="-apple-system"/>
                <a:cs typeface="Arial" panose="020B0604020202020204" pitchFamily="34" charset="0"/>
              </a:rPr>
              <a:t>Благородная </a:t>
            </a:r>
            <a:r>
              <a:rPr lang="ru-RU" sz="1800" dirty="0">
                <a:latin typeface="-apple-system"/>
                <a:cs typeface="Arial" panose="020B0604020202020204" pitchFamily="34" charset="0"/>
              </a:rPr>
              <a:t>— чтобы люди в браузере могли не только читать текст, но и запускать разные меню, окошки, мигающие кнопки и так далее.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800" b="1" dirty="0">
                <a:latin typeface="-apple-system"/>
                <a:cs typeface="Arial" panose="020B0604020202020204" pitchFamily="34" charset="0"/>
              </a:rPr>
              <a:t>Коммерческая</a:t>
            </a:r>
            <a:r>
              <a:rPr lang="ru-RU" sz="1800" dirty="0">
                <a:latin typeface="-apple-system"/>
                <a:cs typeface="Arial" panose="020B0604020202020204" pitchFamily="34" charset="0"/>
              </a:rPr>
              <a:t> — чтобы утереть нос Microsoft. В то время между Netscape Navigator и Internet Explorer шла «браузерная война», и Netscape решила привлечь разработчиков к работе в своём браузере с помощью нового языка.</a:t>
            </a:r>
            <a:endParaRPr lang="en-US" sz="1800" dirty="0">
              <a:latin typeface="-apple-system"/>
              <a:cs typeface="Arial" panose="020B0604020202020204" pitchFamily="34" charset="0"/>
            </a:endParaRP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А ещё Netscape договорилась с Sun Microsystems, чтобы язык считался «младшим братом» Java для браузеров. Так появилось название JavaScript — не потому, что языки сильно похожи, а потому, что Java тогда был на хайпе. В общем, во всём вините маркетологов :)</a:t>
            </a:r>
            <a:endParaRPr lang="ru-RU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ru-RU" sz="1800" dirty="0">
              <a:latin typeface="-apple-syste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42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A27414A-1330-4AD2-AE1D-1808608CC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4" y="766617"/>
            <a:ext cx="11656291" cy="4359564"/>
          </a:xfrm>
        </p:spPr>
        <p:txBody>
          <a:bodyPr>
            <a:normAutofit/>
          </a:bodyPr>
          <a:lstStyle/>
          <a:p>
            <a:pPr marL="0" indent="0" algn="l" fontAlgn="base" latinLnBrk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JavaScript — это серьёзный и мощный язык, на котором можно не только красивые анимации рисовать, но и писать сложные программы для бизнеса.</a:t>
            </a:r>
          </a:p>
          <a:p>
            <a:pPr fontAlgn="base"/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-apple-system"/>
              </a:rPr>
              <a:t>Веб-приложения</a:t>
            </a:r>
          </a:p>
          <a:p>
            <a:pPr marL="457200" lvl="1" indent="0" fontAlgn="base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Возьмём, к примеру, «Google Документы». Вспомните, как много там функций: можно менять шрифт, выравнивать абзацы, вставлять картинки. Без JavaScript нам бы пришлось перезагружать страницу после каждого действия — проще плюнуть и уйти в Word. А так у нас есть удобная облачная альтернатива.</a:t>
            </a:r>
          </a:p>
          <a:p>
            <a:pPr fontAlgn="base"/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-apple-system"/>
              </a:rPr>
              <a:t>Бэкенд</a:t>
            </a:r>
          </a:p>
          <a:p>
            <a:pPr marL="457200" lvl="1" indent="0" fontAlgn="base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JavaScript умеет запускаться на сервере и может быть полноценным бэкенд-языком — как Python, С# и Java. Подключаем к нему специальный движок </a:t>
            </a:r>
            <a:r>
              <a:rPr lang="ru-RU" sz="1800" b="0" i="0" u="sng" strike="noStrike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Node.js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, и можно писать вообще что угодно: чаты, соцсети, компьютерные программы и так далее.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Netflix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, например, пишут на нём и серверную логику, и интерфейс.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FF154A-A46E-432A-B022-13963AB372DB}"/>
              </a:ext>
            </a:extLst>
          </p:cNvPr>
          <p:cNvSpPr txBox="1">
            <a:spLocks/>
          </p:cNvSpPr>
          <p:nvPr/>
        </p:nvSpPr>
        <p:spPr>
          <a:xfrm>
            <a:off x="835991" y="-92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111111"/>
                </a:solidFill>
                <a:latin typeface="-apple-system"/>
              </a:rPr>
              <a:t>JavaScript</a:t>
            </a:r>
            <a:endParaRPr lang="ru-RU" sz="3600" dirty="0">
              <a:latin typeface="-apple-syste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CAA03B-39D6-4CF2-A37B-775EC7538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886" y="3997877"/>
            <a:ext cx="4513215" cy="2256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8E731-2C19-4918-8EF1-9B3317BAE883}"/>
              </a:ext>
            </a:extLst>
          </p:cNvPr>
          <p:cNvSpPr txBox="1"/>
          <p:nvPr/>
        </p:nvSpPr>
        <p:spPr>
          <a:xfrm>
            <a:off x="267854" y="3636075"/>
            <a:ext cx="70011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-apple-system"/>
              </a:rPr>
              <a:t>Расширения для браузера</a:t>
            </a:r>
          </a:p>
          <a:p>
            <a:pPr marL="457200" lvl="1" indent="0" fontAlgn="base"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Расширения — это простые скрипты, которые добавляют в браузер новые функции. Они умеют блокировать рекламу, делать скриншоты, обходить блокировки сайтов (мы этого не говорили). Все расширения пишут на JavaScript — достаточно выучить его, и расширяйте сколько вздумается.</a:t>
            </a:r>
            <a:endParaRPr lang="en-US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-apple-system"/>
              </a:rPr>
              <a:t>Игры</a:t>
            </a:r>
          </a:p>
          <a:p>
            <a:pPr lvl="1" fontAlgn="base"/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Помните динозаврика из Google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Chrome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? Который прыгает через кактусы, если пропал интернет. Вы тоже можете написать такого на JavaScript, и ещё много других простых игрушек:</a:t>
            </a:r>
            <a:r>
              <a:rPr lang="ru-RU" b="0" i="0" strike="noStrike" dirty="0">
                <a:solidFill>
                  <a:srgbClr val="000000"/>
                </a:solidFill>
                <a:effectLst/>
                <a:latin typeface="-apple-system"/>
              </a:rPr>
              <a:t> гонок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, бродилок, головоломок, стратегий и так далее.</a:t>
            </a:r>
          </a:p>
          <a:p>
            <a:pPr marL="457200" lvl="1" indent="0" fontAlgn="base">
              <a:buNone/>
            </a:pPr>
            <a:endParaRPr lang="ru-RU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2000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54D5066-13C7-4A58-8D32-FBC3B873EEAC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rgbClr val="111111"/>
                </a:solidFill>
                <a:latin typeface="-apple-system"/>
              </a:rPr>
              <a:t>Чем JavaScript отличается от 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7972E-0B22-4FF2-9B15-0A74B2830B59}"/>
              </a:ext>
            </a:extLst>
          </p:cNvPr>
          <p:cNvSpPr txBox="1"/>
          <p:nvPr/>
        </p:nvSpPr>
        <p:spPr>
          <a:xfrm>
            <a:off x="337126" y="1476067"/>
            <a:ext cx="115177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Многие начинающие разработчики думают, что Java и JavaScript — родственники. На самом деле это совсем разные языки — они по-разному устроены и используются для разных задач.</a:t>
            </a:r>
          </a:p>
          <a:p>
            <a:pPr algn="l" fontAlgn="base" latinLnBrk="0"/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Типизация</a:t>
            </a:r>
            <a:endParaRPr lang="ru-RU" b="1" i="0" u="none" strike="noStrike" dirty="0">
              <a:solidFill>
                <a:srgbClr val="000000"/>
              </a:solidFill>
              <a:effectLst/>
              <a:latin typeface="var(--stk-f_family)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В любом компьютерном языке есть типы данных: строки, числа, символы и так далее. Но каждый язык по-разному себя с ними ведёт — это называется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типизацией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. В языках вроде Java она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статическая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— если мы вводим числовую переменную, нужно сначала задать её тип. Компьютер смотрит на тип и понимает: сейчас будет математика.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А в JavaScript типизация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динамическая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, поэтому типы задавать не нужно. С одной стороны, свобода и рок-н-ролл, а с другой — возможны разные аномалии. Например, у JavaScript можно спросить, что больше — банан или 150, и  JavaScript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отдаст предпочтение банану. </a:t>
            </a:r>
          </a:p>
          <a:p>
            <a:pPr algn="l" fontAlgn="base" latinLnBrk="0"/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Компиляция</a:t>
            </a:r>
            <a:endParaRPr lang="ru-RU" b="1" i="0" u="none" strike="noStrike" dirty="0">
              <a:solidFill>
                <a:srgbClr val="000000"/>
              </a:solidFill>
              <a:effectLst/>
              <a:latin typeface="var(--stk-f_family)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В отличие от JavaScript, Java — это компилируемый язык. Перед тем как запустить Java-код, его нужно скомпилировать — то есть перевести на машинный язык. Зато потом, когда мы кликнем на иконку программы, код сразу начнёт выполняться. При повторном запуске ничего компилировать не нужно.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Скрипты же сначала перехватывает интерпретатор, который делает примерно то же самое, но в режиме реального времени. То есть при каждом запуске скрипта код JavaScript переводится в машинный.</a:t>
            </a:r>
          </a:p>
          <a:p>
            <a:pPr algn="l" fontAlgn="base" latinLnBrk="0"/>
            <a:endParaRPr lang="ru-RU" b="0" i="0" u="none" strike="noStrike" dirty="0">
              <a:solidFill>
                <a:srgbClr val="000000"/>
              </a:solidFill>
              <a:effectLst/>
              <a:latin typeface="var(--stk-f_family)"/>
            </a:endParaRPr>
          </a:p>
        </p:txBody>
      </p:sp>
    </p:spTree>
    <p:extLst>
      <p:ext uri="{BB962C8B-B14F-4D97-AF65-F5344CB8AC3E}">
        <p14:creationId xmlns:p14="http://schemas.microsoft.com/office/powerpoint/2010/main" val="274854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E78B4-4517-4E19-B776-61356E51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-apple-system"/>
              </a:rPr>
              <a:t>Front-end </a:t>
            </a:r>
            <a:r>
              <a:rPr lang="ru-RU" sz="3600" dirty="0">
                <a:latin typeface="-apple-system"/>
              </a:rPr>
              <a:t>и </a:t>
            </a:r>
            <a:r>
              <a:rPr lang="en-US" sz="3600" dirty="0">
                <a:latin typeface="-apple-system"/>
              </a:rPr>
              <a:t>Back-end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9E7AB-18EA-4DB2-B5AE-6A3B6B7B7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8" y="1325563"/>
            <a:ext cx="11907982" cy="440098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200" b="1" dirty="0">
                <a:solidFill>
                  <a:srgbClr val="111111"/>
                </a:solidFill>
                <a:latin typeface="-apple-system"/>
              </a:rPr>
              <a:t>Фронтенд</a:t>
            </a:r>
            <a:r>
              <a:rPr lang="en-US" sz="2200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— это разработка пользовательских функций и интерфейса. К ним относится всё, что пользователи видят на сайте или в приложении, и с чем можно взаимодействовать: картинки, выпадающие списки, меню, анимация, карточки товаров, кнопки, </a:t>
            </a:r>
            <a:r>
              <a:rPr lang="ru-RU" sz="2200" dirty="0" err="1">
                <a:solidFill>
                  <a:srgbClr val="111111"/>
                </a:solidFill>
                <a:latin typeface="-apple-system"/>
              </a:rPr>
              <a:t>чекбоксы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, интерактивные элементы. </a:t>
            </a:r>
            <a:r>
              <a:rPr lang="ru-RU" sz="2200" b="1" i="1" dirty="0">
                <a:solidFill>
                  <a:srgbClr val="111111"/>
                </a:solidFill>
                <a:latin typeface="-apple-system"/>
              </a:rPr>
              <a:t>(</a:t>
            </a:r>
            <a:r>
              <a:rPr lang="en-US" sz="2200" b="1" i="1" dirty="0">
                <a:solidFill>
                  <a:srgbClr val="111111"/>
                </a:solidFill>
                <a:latin typeface="-apple-system"/>
              </a:rPr>
              <a:t>HTML, CSS, JS) </a:t>
            </a:r>
            <a:endParaRPr lang="ru-RU" sz="2200" b="1" i="1" dirty="0">
              <a:solidFill>
                <a:srgbClr val="111111"/>
              </a:solidFill>
              <a:latin typeface="-apple-system"/>
            </a:endParaRPr>
          </a:p>
          <a:p>
            <a:pPr marL="0" indent="0" algn="l" fontAlgn="base" latinLnBrk="0">
              <a:lnSpc>
                <a:spcPct val="110000"/>
              </a:lnSpc>
              <a:buNone/>
            </a:pPr>
            <a:r>
              <a:rPr lang="ru-RU" sz="2200" b="1" dirty="0">
                <a:solidFill>
                  <a:srgbClr val="111111"/>
                </a:solidFill>
                <a:latin typeface="-apple-system"/>
              </a:rPr>
              <a:t>Бэкенд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 — это логика работы сайта, скрытая от пользователя. Именно там происходит то, что можно назвать работой сайта. Бэкенд-разработчик применяет инструменты, которые доступны на его сервере. Он вправе выбрать любой из универсальных языков программирования — например, </a:t>
            </a:r>
            <a:r>
              <a:rPr lang="ru-RU" sz="2200" b="1" i="1" dirty="0">
                <a:solidFill>
                  <a:srgbClr val="111111"/>
                </a:solidFill>
                <a:latin typeface="-apple-system"/>
              </a:rPr>
              <a:t>Ruby, PHP, Python или Java</a:t>
            </a:r>
            <a:r>
              <a:rPr lang="ru-RU" sz="2200" dirty="0">
                <a:solidFill>
                  <a:srgbClr val="111111"/>
                </a:solidFill>
                <a:latin typeface="-apple-system"/>
              </a:rPr>
              <a:t>. </a:t>
            </a:r>
            <a:endParaRPr lang="en-US" sz="2200" dirty="0">
              <a:solidFill>
                <a:srgbClr val="111111"/>
              </a:solidFill>
              <a:latin typeface="-apple-system"/>
            </a:endParaRPr>
          </a:p>
          <a:p>
            <a:pPr marL="0" indent="0" algn="l" fontAlgn="base" latinLnBrk="0">
              <a:lnSpc>
                <a:spcPct val="110000"/>
              </a:lnSpc>
              <a:buNone/>
            </a:pPr>
            <a:r>
              <a:rPr lang="ru-RU" sz="2200" dirty="0">
                <a:solidFill>
                  <a:srgbClr val="111111"/>
                </a:solidFill>
                <a:latin typeface="-apple-system"/>
              </a:rPr>
              <a:t>Также для бэкенд-разработки используются системы управления базами данных</a:t>
            </a:r>
            <a:r>
              <a:rPr lang="en-US" sz="2200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sz="2200" b="1" i="1" dirty="0">
                <a:solidFill>
                  <a:srgbClr val="111111"/>
                </a:solidFill>
                <a:latin typeface="-apple-system"/>
              </a:rPr>
              <a:t>(</a:t>
            </a:r>
            <a:r>
              <a:rPr lang="ru-RU" sz="2200" b="1" i="1" dirty="0">
                <a:solidFill>
                  <a:srgbClr val="111111"/>
                </a:solidFill>
                <a:latin typeface="-apple-system"/>
              </a:rPr>
              <a:t>MySQL</a:t>
            </a:r>
            <a:r>
              <a:rPr lang="en-US" sz="2200" b="1" i="1" dirty="0">
                <a:solidFill>
                  <a:srgbClr val="111111"/>
                </a:solidFill>
                <a:latin typeface="-apple-system"/>
              </a:rPr>
              <a:t>, PostgreSQL)</a:t>
            </a:r>
            <a:r>
              <a:rPr lang="en-US" sz="2200" i="1" dirty="0">
                <a:solidFill>
                  <a:srgbClr val="111111"/>
                </a:solidFill>
                <a:latin typeface="-apple-system"/>
              </a:rPr>
              <a:t>.</a:t>
            </a:r>
          </a:p>
          <a:p>
            <a:pPr marL="0" indent="0" algn="l" fontAlgn="base" latinLnBrk="0">
              <a:lnSpc>
                <a:spcPct val="110000"/>
              </a:lnSpc>
              <a:buNone/>
            </a:pPr>
            <a:endParaRPr lang="ru-RU" sz="26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72111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B41F2F-9E8F-4AE4-BB0D-16ECBE68608B}"/>
              </a:ext>
            </a:extLst>
          </p:cNvPr>
          <p:cNvSpPr txBox="1"/>
          <p:nvPr/>
        </p:nvSpPr>
        <p:spPr>
          <a:xfrm>
            <a:off x="364167" y="494602"/>
            <a:ext cx="114636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Расположение внутри страницы</a:t>
            </a:r>
            <a:endParaRPr kumimoji="0" lang="en-US" altLang="ru-RU" sz="1800" b="1" i="0" u="none" strike="noStrike" cap="none" normalizeH="0" baseline="0" dirty="0">
              <a:ln>
                <a:noFill/>
              </a:ln>
              <a:effectLst/>
              <a:latin typeface="-apple-system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Для добавления JavaScript-кода на страницу можно использовать теги 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script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&gt;&lt;/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script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&gt;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которые рекомендуется, но не обязательно, помещать внутри контейнера 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head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&gt;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. Контейнеров 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script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&gt;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 в одном документе может быть сколько угодно. Атрибут 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text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javascript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Courier New" panose="02070309020205020404" pitchFamily="49" charset="0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 указывать необязательно, данное значение используется по умолчанию.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09B5D-9A05-4595-811C-C22756FA47A9}"/>
              </a:ext>
            </a:extLst>
          </p:cNvPr>
          <p:cNvSpPr txBox="1"/>
          <p:nvPr/>
        </p:nvSpPr>
        <p:spPr>
          <a:xfrm>
            <a:off x="337126" y="19719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Скрипт, выводящий модальное окно с классической надписью «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Hello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-apple-system"/>
                <a:cs typeface="Arial" panose="020B0604020202020204" pitchFamily="34" charset="0"/>
              </a:rPr>
              <a:t>, World!» внутри браузера: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C50022-FA83-43C2-AECE-3B0A6AC86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8" y="2618261"/>
            <a:ext cx="83981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World!');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4F385E-84D0-4150-B055-EE0EC9238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7" r="23722" b="6263"/>
          <a:stretch/>
        </p:blipFill>
        <p:spPr>
          <a:xfrm>
            <a:off x="3119580" y="3227681"/>
            <a:ext cx="5952838" cy="32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302F4-10C1-44FB-9EF6-8966F639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i="0" dirty="0">
                <a:solidFill>
                  <a:srgbClr val="0E0E0F"/>
                </a:solidFill>
                <a:effectLst/>
                <a:latin typeface="-apple-system"/>
              </a:rPr>
              <a:t>HTML/CSS-фреймворки</a:t>
            </a:r>
            <a:endParaRPr lang="ru-RU" sz="36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126A08-FC9B-4BE6-8048-3AFE6C9C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952"/>
            <a:ext cx="10515600" cy="5489575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10000"/>
              </a:lnSpc>
            </a:pPr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Bootstrap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 (или 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Twitter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 Bootstrap) – один из самых известных и современных фреймворков, впервые анонсированный в 2011 году. Одно из главных свойств этого фреймворка – адаптивность. Используя Bootstrap, вы можете создать сайт с отзывчивым дизайном: ваш проект будет самостоятельно подстраиваться под размер экрана пользователя. Другие плюсы этого фреймворка: простота в использовании, наличие множества шаблонов и стилей, что значительно экономит время при разработке, согласующийся постраничный дизайн, открытое программное обеспечение. Bootstrap нельзя назвать только HTML/CSS-фреймворком, так как он включает в себя также готовые стили и плагины под 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jQuery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 (библиотека на JS).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sz="3200" b="0" i="0" dirty="0">
                <a:solidFill>
                  <a:srgbClr val="0E0E0F"/>
                </a:solidFill>
                <a:effectLst/>
                <a:latin typeface="-apple-system"/>
              </a:rPr>
              <a:t>    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Официальный сайт: </a:t>
            </a:r>
            <a:r>
              <a:rPr lang="ru-RU" sz="3200" b="0" i="0" u="none" strike="noStrike" dirty="0">
                <a:solidFill>
                  <a:srgbClr val="0E0E0F"/>
                </a:solidFill>
                <a:effectLst/>
                <a:latin typeface="-apple-system"/>
                <a:hlinkClick r:id="rId2"/>
              </a:rPr>
              <a:t>http://getbootstrap.com/</a:t>
            </a:r>
            <a:endParaRPr lang="ru-RU" sz="3200" b="0" i="0" dirty="0">
              <a:solidFill>
                <a:srgbClr val="0E0E0F"/>
              </a:solidFill>
              <a:effectLst/>
              <a:latin typeface="-apple-system"/>
            </a:endParaRPr>
          </a:p>
          <a:p>
            <a:pPr algn="l">
              <a:lnSpc>
                <a:spcPct val="110000"/>
              </a:lnSpc>
            </a:pPr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Foundation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 – один из ведущих 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front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-</a:t>
            </a:r>
            <a:r>
              <a:rPr lang="ru-RU" sz="3200" b="0" i="0" dirty="0" err="1">
                <a:solidFill>
                  <a:srgbClr val="0E0E0F"/>
                </a:solidFill>
                <a:effectLst/>
                <a:latin typeface="-apple-system"/>
              </a:rPr>
              <a:t>end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-фреймворков на данный момент. В последних версиях авторы сделали упор на функционал для мобильных устройств. Семантический подход позволяет писать более чистый код на HTML и использовать SCSS. Этот фреймворк хорошо подходит для быстрого прототипирования.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sz="3200" b="0" i="0" dirty="0">
                <a:solidFill>
                  <a:srgbClr val="0E0E0F"/>
                </a:solidFill>
                <a:effectLst/>
                <a:latin typeface="-apple-system"/>
              </a:rPr>
              <a:t>    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Официальный сайт: </a:t>
            </a:r>
            <a:r>
              <a:rPr lang="ru-RU" sz="3200" b="0" i="0" u="none" strike="noStrike" dirty="0">
                <a:solidFill>
                  <a:srgbClr val="0E0E0F"/>
                </a:solidFill>
                <a:effectLst/>
                <a:latin typeface="-apple-system"/>
                <a:hlinkClick r:id="rId3"/>
              </a:rPr>
              <a:t>http://foundation.zurb.com/</a:t>
            </a:r>
            <a:endParaRPr lang="ru-RU" sz="3200" b="0" i="0" dirty="0">
              <a:solidFill>
                <a:srgbClr val="0E0E0F"/>
              </a:solidFill>
              <a:effectLst/>
              <a:latin typeface="-apple-system"/>
            </a:endParaRPr>
          </a:p>
          <a:p>
            <a:pPr algn="l">
              <a:lnSpc>
                <a:spcPct val="110000"/>
              </a:lnSpc>
            </a:pPr>
            <a:r>
              <a:rPr lang="ru-RU" sz="3200" b="1" i="0" dirty="0" err="1">
                <a:solidFill>
                  <a:srgbClr val="0E0E0F"/>
                </a:solidFill>
                <a:effectLst/>
                <a:latin typeface="-apple-system"/>
              </a:rPr>
              <a:t>Semantic</a:t>
            </a:r>
            <a:r>
              <a:rPr lang="ru-RU" sz="3200" b="1" i="0" dirty="0">
                <a:solidFill>
                  <a:srgbClr val="0E0E0F"/>
                </a:solidFill>
                <a:effectLst/>
                <a:latin typeface="-apple-system"/>
              </a:rPr>
              <a:t> UI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 – этот фреймворк, как и Bootstrap, поможет вам создать переносимые интерфейсы. Это достаточно молодой фреймворк, который постоянно развивается; он имеет множество различных кнопок, иконок, изображений, надписей и других элементов.</a:t>
            </a:r>
            <a:endParaRPr lang="en-US" sz="3200" b="0" i="0" dirty="0">
              <a:solidFill>
                <a:srgbClr val="0E0E0F"/>
              </a:solidFill>
              <a:effectLst/>
              <a:latin typeface="-apple-system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E0E0F"/>
                </a:solidFill>
                <a:latin typeface="-apple-system"/>
              </a:rPr>
              <a:t>    </a:t>
            </a:r>
            <a:r>
              <a:rPr lang="ru-RU" sz="3200" b="0" i="0" dirty="0">
                <a:solidFill>
                  <a:srgbClr val="0E0E0F"/>
                </a:solidFill>
                <a:effectLst/>
                <a:latin typeface="-apple-system"/>
              </a:rPr>
              <a:t>Официальный сайт: </a:t>
            </a:r>
            <a:r>
              <a:rPr lang="ru-RU" sz="3200" b="0" i="0" u="none" strike="noStrike" dirty="0">
                <a:solidFill>
                  <a:srgbClr val="0E0E0F"/>
                </a:solidFill>
                <a:effectLst/>
                <a:latin typeface="-apple-system"/>
                <a:hlinkClick r:id="rId4"/>
              </a:rPr>
              <a:t>http://semantic-ui.com/</a:t>
            </a:r>
            <a:endParaRPr lang="ru-RU" sz="3200" b="0" i="0" dirty="0">
              <a:solidFill>
                <a:srgbClr val="0E0E0F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33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906E3-0151-4ED6-B086-BA658170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-apple-system"/>
              </a:rPr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E37F4C-1D40-43F0-9FC0-9C9BE63F9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369142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-apple-system"/>
              </a:rPr>
              <a:t>Создание веб-сайта. Курс молодого бойца </a:t>
            </a:r>
            <a:r>
              <a:rPr lang="ru-RU" sz="2000" dirty="0">
                <a:latin typeface="-apple-system"/>
              </a:rPr>
              <a:t>- </a:t>
            </a:r>
            <a:r>
              <a:rPr lang="en-US" sz="2000" dirty="0">
                <a:latin typeface="-apple-system"/>
                <a:hlinkClick r:id="rId2"/>
              </a:rPr>
              <a:t>https://habr.com/ru/post/273795/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ru-RU" sz="2000" dirty="0">
                <a:latin typeface="-apple-system"/>
              </a:rPr>
              <a:t>Лучшие </a:t>
            </a:r>
            <a:r>
              <a:rPr lang="en-US" sz="2000" dirty="0">
                <a:latin typeface="-apple-system"/>
              </a:rPr>
              <a:t>HTML </a:t>
            </a:r>
            <a:r>
              <a:rPr lang="ru-RU" sz="2000" dirty="0">
                <a:latin typeface="-apple-system"/>
              </a:rPr>
              <a:t>редакторы - </a:t>
            </a:r>
            <a:r>
              <a:rPr lang="en-US" sz="2000" dirty="0">
                <a:latin typeface="-apple-system"/>
                <a:hlinkClick r:id="rId3"/>
              </a:rPr>
              <a:t>https://timeweb.com/ru/community/articles/luchshie-html-redaktory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en-US" sz="2000" dirty="0">
                <a:latin typeface="-apple-system"/>
              </a:rPr>
              <a:t>CSS</a:t>
            </a:r>
            <a:r>
              <a:rPr lang="ru-RU" sz="2000" dirty="0"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&amp;</a:t>
            </a:r>
            <a:r>
              <a:rPr lang="ru-RU" sz="2000" dirty="0"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HTML </a:t>
            </a:r>
            <a:r>
              <a:rPr lang="ru-RU" sz="2000" dirty="0">
                <a:latin typeface="-apple-system"/>
              </a:rPr>
              <a:t>фреймворки - </a:t>
            </a:r>
            <a:r>
              <a:rPr lang="en-US" sz="2000" dirty="0">
                <a:latin typeface="-apple-system"/>
                <a:hlinkClick r:id="rId4"/>
              </a:rPr>
              <a:t>https://timeweb.com/ru/community/articles/znakomstvo-s-freymvorkami-chast-1-html-css-php-i-python-1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ru-RU" sz="2000" dirty="0">
                <a:latin typeface="-apple-system"/>
              </a:rPr>
              <a:t>Тренды веб-дизайна 2024 - </a:t>
            </a:r>
            <a:r>
              <a:rPr lang="en-US" sz="2000" dirty="0">
                <a:latin typeface="-apple-system"/>
                <a:hlinkClick r:id="rId5"/>
              </a:rPr>
              <a:t>https://pikabu.ru/story/top10_trendov_vebdizayna_2024_goda__novoe_i_khorosho_zabyitoe_staroe_11064385</a:t>
            </a:r>
            <a:r>
              <a:rPr lang="ru-RU" sz="2000" dirty="0">
                <a:latin typeface="-apple-system"/>
              </a:rPr>
              <a:t>, </a:t>
            </a:r>
            <a:r>
              <a:rPr lang="en-US" sz="2000" dirty="0">
                <a:latin typeface="-apple-system"/>
                <a:hlinkClick r:id="rId6"/>
              </a:rPr>
              <a:t>https://vc.ru/design/960057-10-trendov-veb-dizayna-na-2024-god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ru-RU" sz="2000" dirty="0">
                <a:latin typeface="-apple-system"/>
              </a:rPr>
              <a:t>Как сделать красивый сайт - </a:t>
            </a:r>
            <a:r>
              <a:rPr lang="en-US" sz="2000" dirty="0">
                <a:latin typeface="-apple-system"/>
                <a:hlinkClick r:id="rId7"/>
              </a:rPr>
              <a:t>https://skillbox.ru/media/design/zachem_saytu_nuzhen_dizayn/</a:t>
            </a:r>
            <a:r>
              <a:rPr lang="ru-RU" sz="2000" dirty="0">
                <a:latin typeface="-apple-system"/>
              </a:rPr>
              <a:t> </a:t>
            </a:r>
            <a:endParaRPr lang="en-US" sz="2000" dirty="0">
              <a:latin typeface="-apple-system"/>
            </a:endParaRPr>
          </a:p>
          <a:p>
            <a:r>
              <a:rPr lang="ru-RU" sz="2000" dirty="0">
                <a:latin typeface="-apple-system"/>
              </a:rPr>
              <a:t>Что такое </a:t>
            </a:r>
            <a:r>
              <a:rPr lang="en-US" sz="2000" dirty="0">
                <a:latin typeface="-apple-system"/>
              </a:rPr>
              <a:t>HTML - </a:t>
            </a:r>
            <a:r>
              <a:rPr lang="en-US" sz="2000" dirty="0">
                <a:latin typeface="-apple-system"/>
                <a:hlinkClick r:id="rId8"/>
              </a:rPr>
              <a:t>https://skillbox.ru/media/code/chto_takoe_html/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ru-RU" sz="2000" dirty="0">
                <a:latin typeface="-apple-system"/>
              </a:rPr>
              <a:t>Справочник по </a:t>
            </a:r>
            <a:r>
              <a:rPr lang="en-US" sz="2000" dirty="0">
                <a:latin typeface="-apple-system"/>
              </a:rPr>
              <a:t>HTML </a:t>
            </a:r>
            <a:r>
              <a:rPr lang="ru-RU" sz="2000" dirty="0">
                <a:latin typeface="-apple-system"/>
              </a:rPr>
              <a:t>тегам - </a:t>
            </a:r>
            <a:r>
              <a:rPr lang="en-US" sz="2000" dirty="0">
                <a:latin typeface="-apple-system"/>
                <a:hlinkClick r:id="rId9"/>
              </a:rPr>
              <a:t>http://htmlbook.ru/html/</a:t>
            </a:r>
            <a:r>
              <a:rPr lang="ru-RU" sz="2000" dirty="0">
                <a:latin typeface="-apple-system"/>
              </a:rPr>
              <a:t> </a:t>
            </a:r>
            <a:endParaRPr lang="en-US" sz="2000" dirty="0">
              <a:latin typeface="-apple-system"/>
            </a:endParaRPr>
          </a:p>
          <a:p>
            <a:r>
              <a:rPr lang="ru-RU" sz="2000" dirty="0">
                <a:latin typeface="-apple-system"/>
              </a:rPr>
              <a:t>Что такое </a:t>
            </a:r>
            <a:r>
              <a:rPr lang="en-US" sz="2000" dirty="0">
                <a:latin typeface="-apple-system"/>
              </a:rPr>
              <a:t>CSS - </a:t>
            </a:r>
            <a:r>
              <a:rPr lang="en-US" sz="2000" dirty="0">
                <a:latin typeface="-apple-system"/>
                <a:hlinkClick r:id="rId10"/>
              </a:rPr>
              <a:t>https://skillbox.ru/media/code/chto_takoe_css/</a:t>
            </a:r>
            <a:r>
              <a:rPr lang="ru-RU" sz="2000" dirty="0">
                <a:latin typeface="-apple-system"/>
              </a:rPr>
              <a:t> </a:t>
            </a:r>
          </a:p>
          <a:p>
            <a:r>
              <a:rPr lang="ru-RU" sz="2000" dirty="0">
                <a:latin typeface="-apple-system"/>
              </a:rPr>
              <a:t>Что такое </a:t>
            </a:r>
            <a:r>
              <a:rPr lang="en-US" sz="2000" dirty="0">
                <a:latin typeface="-apple-system"/>
              </a:rPr>
              <a:t>JavaScript - </a:t>
            </a:r>
            <a:r>
              <a:rPr lang="en-US" sz="2000" dirty="0">
                <a:latin typeface="-apple-system"/>
                <a:hlinkClick r:id="rId11"/>
              </a:rPr>
              <a:t>https://skillbox.ru/media/code/chto-takoe-javascript-i-zachem-on-nuzhen/</a:t>
            </a:r>
            <a:r>
              <a:rPr lang="en-US" sz="2000" dirty="0">
                <a:latin typeface="-apple-system"/>
              </a:rPr>
              <a:t> </a:t>
            </a:r>
            <a:endParaRPr lang="ru-RU" sz="20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3561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E15AB-A04B-4AFB-8A1C-C22E4372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sz="3600" dirty="0">
                <a:latin typeface="-apple-system"/>
              </a:rPr>
              <a:t>Этапы создания веб-сайта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8EFCE-3D92-484F-BD9E-67B5ACF7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Условно процесс создания сайта (</a:t>
            </a:r>
            <a:r>
              <a:rPr lang="ru-RU" sz="2200" b="0" i="0" dirty="0" err="1">
                <a:solidFill>
                  <a:srgbClr val="111111"/>
                </a:solidFill>
                <a:effectLst/>
                <a:latin typeface="-apple-system"/>
              </a:rPr>
              <a:t>web</a:t>
            </a: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-проекта) можно разделить на 3 этапа: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2" action="ppaction://hlinksldjump"/>
              </a:rPr>
              <a:t>Планирование</a:t>
            </a:r>
            <a:endParaRPr lang="ru-RU" sz="2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3" action="ppaction://hlinksldjump"/>
              </a:rPr>
              <a:t>Дизайн</a:t>
            </a:r>
            <a:endParaRPr lang="ru-RU" sz="2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 action="ppaction://hlinksldjump"/>
              </a:rPr>
              <a:t>Разработка</a:t>
            </a:r>
            <a:endParaRPr lang="ru-RU" sz="2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509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E7518-E9B1-48FC-A12B-211B94C9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Планирование</a:t>
            </a:r>
            <a:br>
              <a:rPr lang="ru-RU" b="0" i="0" dirty="0">
                <a:solidFill>
                  <a:srgbClr val="111111"/>
                </a:solidFill>
                <a:effectLst/>
                <a:latin typeface="Fira Sans" panose="020B05030500000200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8DBA6F-496B-4DB1-90A9-1576FA89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9" y="763441"/>
            <a:ext cx="11556999" cy="5849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Данный этап можно разделить на несколько </a:t>
            </a:r>
            <a:r>
              <a:rPr lang="ru-RU" sz="2200" b="0" i="0" dirty="0" err="1">
                <a:solidFill>
                  <a:srgbClr val="111111"/>
                </a:solidFill>
                <a:effectLst/>
                <a:latin typeface="-apple-system"/>
              </a:rPr>
              <a:t>подэтапов</a:t>
            </a: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  <a:endParaRPr lang="en-US" sz="2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sz="2200" i="1" dirty="0">
                <a:solidFill>
                  <a:srgbClr val="111111"/>
                </a:solidFill>
                <a:effectLst/>
                <a:latin typeface="-apple-system"/>
              </a:rPr>
              <a:t>Создание идеи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srgbClr val="111111"/>
                </a:solidFill>
                <a:effectLst/>
                <a:latin typeface="-apple-system"/>
              </a:rPr>
              <a:t>Разработка структуры проекта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srgbClr val="111111"/>
                </a:solidFill>
                <a:effectLst/>
                <a:latin typeface="-apple-system"/>
              </a:rPr>
              <a:t>Проработка макета проекта</a:t>
            </a:r>
            <a:endParaRPr lang="en-US" sz="2200" i="1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Создание идеи</a:t>
            </a: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На данном этапе нам необходимо определиться с тематикой проекта (сайта, сервиса). Далее, в соответствии с выбранной темой, необходимо собрать соответствующие материалы: текстовые, графические.</a:t>
            </a:r>
            <a:endParaRPr lang="en-US" sz="2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Разработка структуры проекта</a:t>
            </a: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Когда мы определились с темой проекта, подобрали необходимый материал, следующим этапом будет разработка структуры проекта. Структура проекта подразумевает под собой разделы сайта, в соответствии с которыми будет формироваться навигационное меню и строиться дизайн проекта. На данном этапе можно классифицировать материал по темам и разделам.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408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04FD8E4-7850-45B6-913A-D34ECF28C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54" y="709972"/>
            <a:ext cx="4996873" cy="5438053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br>
              <a:rPr lang="ru-RU" sz="2200" dirty="0">
                <a:latin typeface="-apple-system"/>
              </a:rPr>
            </a:br>
            <a:r>
              <a:rPr lang="ru-RU" sz="2200" b="1" i="0" dirty="0">
                <a:solidFill>
                  <a:srgbClr val="111111"/>
                </a:solidFill>
                <a:effectLst/>
                <a:latin typeface="-apple-system"/>
              </a:rPr>
              <a:t>Проработка макета проекта</a:t>
            </a:r>
          </a:p>
          <a:p>
            <a:pPr marL="0" indent="0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После того, как мы определились со структурой проекта можно составить макет проекта (схематично).</a:t>
            </a:r>
            <a:endParaRPr lang="ru-RU" sz="22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Для отрисовки наброска можно использовать бумагу и ручку, Photoshop, любой другой редактор графики (раньше часто использовали Adobe </a:t>
            </a:r>
            <a:r>
              <a:rPr lang="ru-RU" sz="2200" b="0" i="0" dirty="0" err="1">
                <a:solidFill>
                  <a:srgbClr val="111111"/>
                </a:solidFill>
                <a:effectLst/>
                <a:latin typeface="-apple-system"/>
              </a:rPr>
              <a:t>Fireworks</a:t>
            </a: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). Важно отметить, что данный этап – это не отрисовка готового дизайн-макета, а всего лишь схематичный набросок, выполненный для понимания того, как на сайте будут располагаться основные информационные блоки, графика и прочие элементы дизайна.</a:t>
            </a:r>
            <a:endParaRPr lang="ru-RU" sz="2200" dirty="0">
              <a:latin typeface="-apple-syste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E6F53-0599-47D8-8C1B-46126388C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19" y="1170534"/>
            <a:ext cx="6326907" cy="45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8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5FC19-22A0-4538-82E1-D2F23D8B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Основные элементы страницы</a:t>
            </a:r>
            <a:endParaRPr lang="ru-RU" sz="3600" dirty="0">
              <a:latin typeface="-apple-system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766700-FC18-4F66-BBE4-05D09BB07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8" y="1147737"/>
            <a:ext cx="5095076" cy="37301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98AAE-62BF-4D5F-A480-D9A988F0795D}"/>
              </a:ext>
            </a:extLst>
          </p:cNvPr>
          <p:cNvSpPr txBox="1"/>
          <p:nvPr/>
        </p:nvSpPr>
        <p:spPr>
          <a:xfrm>
            <a:off x="184727" y="1147737"/>
            <a:ext cx="67794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Содержащий блок (контейнер)</a:t>
            </a:r>
            <a:br>
              <a:rPr lang="ru-RU" dirty="0"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Роль контейнера на странице может выполнять непосредственно элемент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body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или же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div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Ширина содержащего блока может быть резиновой (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fluid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), а может быть фиксированной (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fixed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).</a:t>
            </a:r>
            <a:br>
              <a:rPr lang="ru-RU" dirty="0">
                <a:latin typeface="-apple-system"/>
              </a:rPr>
            </a:b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Логотип</a:t>
            </a:r>
            <a:br>
              <a:rPr lang="ru-RU" dirty="0"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Текстовая или графическая составляющая проекта и выделяющая его среди других. Логотип чаще всего располагается в верхнем левом углу страницы или же посередине (в зависимости от идеи, макета).</a:t>
            </a:r>
            <a:br>
              <a:rPr lang="ru-RU" dirty="0">
                <a:latin typeface="-apple-system"/>
              </a:rPr>
            </a:b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Навигация</a:t>
            </a:r>
            <a:br>
              <a:rPr lang="ru-RU" dirty="0"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Основная навигационная панель содержит ссылки на основные разделы сайта. Навигационная панель часто располагается в верхней части страницы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</a:t>
            </a:r>
            <a:br>
              <a:rPr lang="ru-RU" dirty="0">
                <a:latin typeface="-apple-system"/>
              </a:rPr>
            </a:br>
            <a:endParaRPr lang="ru-RU" dirty="0"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04E53-B720-4189-9B10-A8EBF3D082B2}"/>
              </a:ext>
            </a:extLst>
          </p:cNvPr>
          <p:cNvSpPr txBox="1"/>
          <p:nvPr/>
        </p:nvSpPr>
        <p:spPr>
          <a:xfrm>
            <a:off x="184727" y="4694600"/>
            <a:ext cx="122751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11111"/>
                </a:solidFill>
                <a:effectLst/>
                <a:latin typeface="-apple-system"/>
              </a:rPr>
              <a:t>Контент</a:t>
            </a:r>
            <a:br>
              <a:rPr lang="ru-RU" dirty="0">
                <a:latin typeface="-apple-system"/>
              </a:rPr>
            </a:b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Контент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– это основная составляющая веб-страницы. Он занимает главенствующую роль в дизайне страницы, поэтому занимает большее пространство, подкреплён, помимо текста, графикой.</a:t>
            </a:r>
            <a:br>
              <a:rPr lang="ru-RU" dirty="0">
                <a:latin typeface="-apple-system"/>
              </a:rPr>
            </a:b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Нижний колонтитул (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footer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  <a:br>
              <a:rPr lang="ru-RU" dirty="0"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Данный элемент располагается внизу страницы и обычно содержит информацию о правообладателе, контактные и юридические данные, ссылки на основные разделы сайта (зачастую дублирует основную навигацию), ссылки на социальные сети, форму обратной связи и пр.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01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E3DFB-1568-41D2-8640-3C077C93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Резиновый и фиксированный макет</a:t>
            </a:r>
            <a:endParaRPr lang="ru-RU" sz="3600" dirty="0">
              <a:latin typeface="-apple-system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854313-F6EE-4FF3-A018-DE601CCED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1" t="22813" r="53272" b="20196"/>
          <a:stretch/>
        </p:blipFill>
        <p:spPr>
          <a:xfrm>
            <a:off x="8731408" y="867052"/>
            <a:ext cx="2621381" cy="26701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C36AE-9060-4AB8-817F-E73C10040BFC}"/>
              </a:ext>
            </a:extLst>
          </p:cNvPr>
          <p:cNvSpPr txBox="1"/>
          <p:nvPr/>
        </p:nvSpPr>
        <p:spPr>
          <a:xfrm>
            <a:off x="258619" y="1142215"/>
            <a:ext cx="8384798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Фиксированный макет 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подразумевает под собой, что в независимости от разрешения экрана пользователя ваш сайт всегда будет занимать одинаковую ширину.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</a:p>
          <a:p>
            <a:pPr algn="l"/>
            <a:r>
              <a:rPr lang="ru-RU" sz="2000" i="0" dirty="0">
                <a:solidFill>
                  <a:srgbClr val="111111"/>
                </a:solidFill>
                <a:effectLst/>
                <a:latin typeface="-apple-system"/>
              </a:rPr>
              <a:t>Входит в понятие 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адаптивный веб-дизайн (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Adaptive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 Web 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Desing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aka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. AWD)</a:t>
            </a:r>
            <a:r>
              <a:rPr lang="ru-RU" sz="2000" dirty="0">
                <a:solidFill>
                  <a:srgbClr val="111111"/>
                </a:solidFill>
                <a:latin typeface="-apple-system"/>
              </a:rPr>
              <a:t>, п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одразумевает, что при разработке вы определяете основные разрешения (размеры экрана), под которые будет подстраиваться (адаптироваться) ваш контент. </a:t>
            </a:r>
          </a:p>
          <a:p>
            <a:pPr algn="l"/>
            <a:br>
              <a:rPr lang="ru-RU" sz="2000" dirty="0">
                <a:latin typeface="-apple-system"/>
              </a:rPr>
            </a:b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Резиновый макет</a:t>
            </a:r>
            <a:br>
              <a:rPr lang="ru-RU" sz="2000" dirty="0">
                <a:latin typeface="-apple-system"/>
              </a:rPr>
            </a:b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«Резиновый» макет подразумевает, что страница сайта будет стараться занять всё доступное ей пространство на экране.</a:t>
            </a:r>
          </a:p>
          <a:p>
            <a:pPr algn="l"/>
            <a:r>
              <a:rPr lang="ru-RU" sz="2000" i="0" dirty="0">
                <a:solidFill>
                  <a:srgbClr val="111111"/>
                </a:solidFill>
                <a:effectLst/>
                <a:latin typeface="-apple-system"/>
              </a:rPr>
              <a:t>Входит в понятие отзывчивый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 веб-дизайн (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Responsive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 Web Design </a:t>
            </a:r>
            <a:r>
              <a:rPr lang="ru-RU" sz="2000" b="1" i="0" dirty="0" err="1">
                <a:solidFill>
                  <a:srgbClr val="111111"/>
                </a:solidFill>
                <a:effectLst/>
                <a:latin typeface="-apple-system"/>
              </a:rPr>
              <a:t>aka</a:t>
            </a:r>
            <a:r>
              <a:rPr lang="ru-RU" sz="2000" b="1" i="0" dirty="0">
                <a:solidFill>
                  <a:srgbClr val="111111"/>
                </a:solidFill>
                <a:effectLst/>
                <a:latin typeface="-apple-system"/>
              </a:rPr>
              <a:t>. RWD)</a:t>
            </a:r>
            <a:r>
              <a:rPr lang="ru-RU" sz="2000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означает, что при изменении размера экрана ваш сайт </a:t>
            </a:r>
            <a:r>
              <a:rPr lang="ru-RU" sz="2200" b="0" i="0" dirty="0">
                <a:solidFill>
                  <a:srgbClr val="111111"/>
                </a:solidFill>
                <a:effectLst/>
                <a:latin typeface="-apple-system"/>
              </a:rPr>
              <a:t>подстраивается под него.</a:t>
            </a:r>
            <a:endParaRPr lang="ru-RU" sz="2200" dirty="0">
              <a:latin typeface="-apple-system"/>
            </a:endParaRPr>
          </a:p>
        </p:txBody>
      </p:sp>
      <p:pic>
        <p:nvPicPr>
          <p:cNvPr id="9" name="Объект 4">
            <a:extLst>
              <a:ext uri="{FF2B5EF4-FFF2-40B4-BE49-F238E27FC236}">
                <a16:creationId xmlns:a16="http://schemas.microsoft.com/office/drawing/2014/main" id="{47F6991C-A16A-4C88-AD54-EF894991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5" t="22813" r="9757" b="20196"/>
          <a:stretch/>
        </p:blipFill>
        <p:spPr>
          <a:xfrm>
            <a:off x="8732418" y="3537236"/>
            <a:ext cx="2621382" cy="26701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5C5D34-D3DA-4639-951B-A2422991C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71" y="5447587"/>
            <a:ext cx="4649946" cy="1268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264BA-C895-434F-9EEA-31543676EDD6}"/>
              </a:ext>
            </a:extLst>
          </p:cNvPr>
          <p:cNvSpPr txBox="1"/>
          <p:nvPr/>
        </p:nvSpPr>
        <p:spPr>
          <a:xfrm>
            <a:off x="258619" y="5574198"/>
            <a:ext cx="36945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Часто создаётся 3 макета под разрешения </a:t>
            </a:r>
            <a:r>
              <a:rPr lang="ru-RU" sz="2000" dirty="0">
                <a:solidFill>
                  <a:srgbClr val="111111"/>
                </a:solidFill>
                <a:latin typeface="-apple-system"/>
              </a:rPr>
              <a:t>смартфона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, планшета и ПК.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2153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90AF1E-9A4A-4467-BEEE-084FABE39EA0}"/>
              </a:ext>
            </a:extLst>
          </p:cNvPr>
          <p:cNvSpPr txBox="1"/>
          <p:nvPr/>
        </p:nvSpPr>
        <p:spPr>
          <a:xfrm>
            <a:off x="415636" y="948690"/>
            <a:ext cx="56803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Перед составлением схемы проекта так же необходимо уяснить понятие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модульной сетки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Это инструмент, который помогает сделать дизайн-макет. Она состоит из модулей одинакового размера, расположенных в определённой последовательности. Сетка позволяет разбить макет на равные ячейки и выверить все отступы и размеры каждого объекта так, чтобы они были кратны размеру модуля.</a:t>
            </a: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Такая система упрощает работу дизайнеров: помогает сделать макет пропорциональным, понятным, гармоничным и не потратить при этом много времени.</a:t>
            </a:r>
          </a:p>
          <a:p>
            <a:endParaRPr lang="ru-RU" dirty="0">
              <a:latin typeface="-apple-system"/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  <a:latin typeface="-apple-system"/>
              </a:rPr>
              <a:t>Базовая сетка напоминает миллиметровую бумагу с блоками 8</a:t>
            </a:r>
            <a:r>
              <a:rPr lang="en-US" b="0" i="0" dirty="0">
                <a:solidFill>
                  <a:srgbClr val="292929"/>
                </a:solidFill>
                <a:effectLst/>
                <a:latin typeface="-apple-system"/>
              </a:rPr>
              <a:t>x8 </a:t>
            </a:r>
            <a:r>
              <a:rPr lang="ru-RU" b="0" i="0" dirty="0">
                <a:solidFill>
                  <a:srgbClr val="292929"/>
                </a:solidFill>
                <a:effectLst/>
                <a:latin typeface="-apple-system"/>
              </a:rPr>
              <a:t>пикселей. Она позволит перемещать самые мелкие элементы макета, сохраняя все расстояния между ними равными и единообразными. Почему 8-пиксельная? Т.к. у большинства распространенных девайсов размер экрана в пикселях кратен восьми, следовательно разрабатывать дизайн интерфейсов для них с этой системой будет проще. </a:t>
            </a:r>
            <a:endParaRPr lang="ru-RU" dirty="0">
              <a:latin typeface="-apple-system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FA73D0E-240E-473D-B8DE-DF16EF7C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111111"/>
                </a:solidFill>
                <a:effectLst/>
                <a:latin typeface="-apple-system"/>
              </a:rPr>
              <a:t>Модульная сетка</a:t>
            </a:r>
            <a:endParaRPr lang="ru-RU" sz="3600" dirty="0">
              <a:latin typeface="-apple-system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7DE148A-65C8-415A-A6B7-7CF5CD95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64" y="1642749"/>
            <a:ext cx="5900536" cy="4521191"/>
          </a:xfrm>
        </p:spPr>
      </p:pic>
    </p:spTree>
    <p:extLst>
      <p:ext uri="{BB962C8B-B14F-4D97-AF65-F5344CB8AC3E}">
        <p14:creationId xmlns:p14="http://schemas.microsoft.com/office/powerpoint/2010/main" val="2764822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AEE358B-B98C-4789-966C-8A033C16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673028"/>
            <a:ext cx="6218631" cy="5696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Одним из популярных инструментов для создания </a:t>
            </a:r>
            <a:r>
              <a:rPr lang="ru-RU" sz="1800" b="1" i="0" dirty="0">
                <a:solidFill>
                  <a:srgbClr val="111111"/>
                </a:solidFill>
                <a:effectLst/>
                <a:latin typeface="-apple-system"/>
              </a:rPr>
              <a:t>модульных сеток является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960 Grid System (</a:t>
            </a:r>
            <a:r>
              <a:rPr lang="ru-RU" sz="18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2"/>
              </a:rPr>
              <a:t>http://960.gs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), которая максимально делит страницу на 12, 16 и 24 колонки. </a:t>
            </a:r>
            <a:br>
              <a:rPr lang="ru-RU" sz="1800" dirty="0">
                <a:solidFill>
                  <a:srgbClr val="111111"/>
                </a:solidFill>
                <a:latin typeface="-apple-system"/>
              </a:rPr>
            </a:br>
            <a:r>
              <a:rPr lang="ru-RU" sz="1800" dirty="0">
                <a:solidFill>
                  <a:srgbClr val="111111"/>
                </a:solidFill>
                <a:latin typeface="-apple-system"/>
              </a:rPr>
              <a:t>Она отвечает концепции «фиксированного» дизайна, для «резинового» дизайна можно обратить внимание на адаптацию этой же сетки на сайте </a:t>
            </a:r>
            <a:r>
              <a:rPr lang="ru-RU" sz="1800" dirty="0">
                <a:solidFill>
                  <a:srgbClr val="0070C0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http://www.designinfluences.com/fluid960gs/</a:t>
            </a:r>
            <a:r>
              <a:rPr lang="ru-RU" sz="1800" dirty="0">
                <a:solidFill>
                  <a:srgbClr val="0070C0"/>
                </a:solidFill>
                <a:latin typeface="-apple-system"/>
              </a:rPr>
              <a:t> </a:t>
            </a:r>
            <a:r>
              <a:rPr lang="ru-RU" sz="1800" dirty="0">
                <a:solidFill>
                  <a:srgbClr val="111111"/>
                </a:solidFill>
                <a:latin typeface="-apple-system"/>
              </a:rPr>
              <a:t>или воспользоваться сеткой, которую предлагает </a:t>
            </a:r>
            <a:r>
              <a:rPr lang="ru-RU" sz="1800" dirty="0" err="1">
                <a:solidFill>
                  <a:srgbClr val="111111"/>
                </a:solidFill>
                <a:latin typeface="-apple-system"/>
              </a:rPr>
              <a:t>фрэймворк</a:t>
            </a:r>
            <a:r>
              <a:rPr lang="ru-RU" sz="1800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ru-RU" sz="1800" dirty="0" err="1">
                <a:solidFill>
                  <a:srgbClr val="111111"/>
                </a:solidFill>
                <a:latin typeface="-apple-system"/>
              </a:rPr>
              <a:t>Bootstrap</a:t>
            </a:r>
            <a:r>
              <a:rPr lang="ru-RU" sz="1800" dirty="0">
                <a:solidFill>
                  <a:srgbClr val="111111"/>
                </a:solidFill>
                <a:latin typeface="-apple-system"/>
              </a:rPr>
              <a:t> (</a:t>
            </a:r>
            <a:r>
              <a:rPr lang="ru-RU" sz="1800" dirty="0">
                <a:solidFill>
                  <a:srgbClr val="0070C0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http://getbootstrap.com/css/#grid</a:t>
            </a:r>
            <a:r>
              <a:rPr lang="ru-RU" sz="1800" dirty="0">
                <a:solidFill>
                  <a:srgbClr val="111111"/>
                </a:solidFill>
                <a:latin typeface="-apple-system"/>
              </a:rPr>
              <a:t>).</a:t>
            </a:r>
          </a:p>
          <a:p>
            <a:pPr marL="0" indent="0">
              <a:buNone/>
            </a:pPr>
            <a:r>
              <a:rPr lang="ru-RU" sz="1800" b="0" i="0" dirty="0">
                <a:solidFill>
                  <a:srgbClr val="111111"/>
                </a:solidFill>
                <a:effectLst/>
                <a:latin typeface="-apple-system"/>
              </a:rPr>
              <a:t>Создание макета на основе модульной сетки, в дальнейшем, поможет ускорить процесс разработки (вёрстки).</a:t>
            </a:r>
            <a:endParaRPr lang="ru-RU" sz="18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endParaRPr lang="ru-RU" sz="18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111111"/>
                </a:solidFill>
                <a:latin typeface="-apple-system"/>
              </a:rPr>
              <a:t>При разработке «резинового» макета страницы также существует понятие </a:t>
            </a:r>
            <a:r>
              <a:rPr lang="ru-RU" sz="1800" b="1" dirty="0">
                <a:solidFill>
                  <a:srgbClr val="111111"/>
                </a:solidFill>
                <a:latin typeface="-apple-system"/>
              </a:rPr>
              <a:t>максимальной ширины</a:t>
            </a:r>
            <a:r>
              <a:rPr lang="ru-RU" sz="1800" dirty="0">
                <a:solidFill>
                  <a:srgbClr val="111111"/>
                </a:solidFill>
                <a:latin typeface="-apple-system"/>
              </a:rPr>
              <a:t>. Данное утверждение основывается на удобстве восприятия информации. Если предположить, что наш сайт не имеет максимального значения по ширине, то на больших мониторах информация будет сильно растягиваться и её неудобно будет читать.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45F94C-2E27-4CA6-B74C-8DDF2897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49" y="999515"/>
            <a:ext cx="5382242" cy="48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1022</Words>
  <Application>Microsoft Office PowerPoint</Application>
  <PresentationFormat>Широкоэкранный</PresentationFormat>
  <Paragraphs>158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Courier New</vt:lpstr>
      <vt:lpstr>Fira Sans</vt:lpstr>
      <vt:lpstr>GraphikLCG-Regular</vt:lpstr>
      <vt:lpstr>var(--stk-f_family)</vt:lpstr>
      <vt:lpstr>var(--stk-f--b_family)</vt:lpstr>
      <vt:lpstr>Тема Office</vt:lpstr>
      <vt:lpstr>Создание веб-сайтов</vt:lpstr>
      <vt:lpstr>Front-end и Back-end</vt:lpstr>
      <vt:lpstr>Этапы создания веб-сайта</vt:lpstr>
      <vt:lpstr>Планирование </vt:lpstr>
      <vt:lpstr>Презентация PowerPoint</vt:lpstr>
      <vt:lpstr>Основные элементы страницы</vt:lpstr>
      <vt:lpstr>Резиновый и фиксированный макет</vt:lpstr>
      <vt:lpstr>Модульная сетка</vt:lpstr>
      <vt:lpstr>Презентация PowerPoint</vt:lpstr>
      <vt:lpstr>Макеты веб-страниц</vt:lpstr>
      <vt:lpstr>Дизайн (UI/UX)</vt:lpstr>
      <vt:lpstr>Moon Board</vt:lpstr>
      <vt:lpstr>Скевоморфизм, flat design, material design, Глиноморфизм</vt:lpstr>
      <vt:lpstr>Разработка</vt:lpstr>
      <vt:lpstr>HTML</vt:lpstr>
      <vt:lpstr>CSS</vt:lpstr>
      <vt:lpstr>JavaScript</vt:lpstr>
      <vt:lpstr>Презентация PowerPoint</vt:lpstr>
      <vt:lpstr>Презентация PowerPoint</vt:lpstr>
      <vt:lpstr>Презентация PowerPoint</vt:lpstr>
      <vt:lpstr>HTML/CSS-фреймворки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веб-сайтов</dc:title>
  <dc:creator>Artyom Savkin</dc:creator>
  <cp:lastModifiedBy>Artyom Savkin</cp:lastModifiedBy>
  <cp:revision>33</cp:revision>
  <dcterms:created xsi:type="dcterms:W3CDTF">2023-01-22T19:30:55Z</dcterms:created>
  <dcterms:modified xsi:type="dcterms:W3CDTF">2024-01-26T15:29:00Z</dcterms:modified>
</cp:coreProperties>
</file>